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6345-A80F-4CE9-B1BB-D74AD44633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A6A-24CA-4FD4-BBA1-AA422F17E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6345-A80F-4CE9-B1BB-D74AD44633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A6A-24CA-4FD4-BBA1-AA422F17E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6345-A80F-4CE9-B1BB-D74AD44633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A6A-24CA-4FD4-BBA1-AA422F17E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907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19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902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669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275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664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337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51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6345-A80F-4CE9-B1BB-D74AD44633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A6A-24CA-4FD4-BBA1-AA422F17E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755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95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77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6345-A80F-4CE9-B1BB-D74AD44633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A6A-24CA-4FD4-BBA1-AA422F17E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6345-A80F-4CE9-B1BB-D74AD44633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A6A-24CA-4FD4-BBA1-AA422F17E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6345-A80F-4CE9-B1BB-D74AD44633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A6A-24CA-4FD4-BBA1-AA422F17E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6345-A80F-4CE9-B1BB-D74AD44633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A6A-24CA-4FD4-BBA1-AA422F17E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6345-A80F-4CE9-B1BB-D74AD44633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A6A-24CA-4FD4-BBA1-AA422F17E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6345-A80F-4CE9-B1BB-D74AD44633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A6A-24CA-4FD4-BBA1-AA422F17E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6345-A80F-4CE9-B1BB-D74AD44633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A6A-24CA-4FD4-BBA1-AA422F17E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B6345-A80F-4CE9-B1BB-D74AD44633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1A6A-24CA-4FD4-BBA1-AA422F17E1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8853-B134-4CDC-B69D-6F01D5AD5D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045C-3DAF-4308-AEEE-2B13DFE0E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34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11" Type="http://schemas.openxmlformats.org/officeDocument/2006/relationships/image" Target="../media/image38.gif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2463" y="3"/>
            <a:ext cx="6289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Height of land above sea level is …..?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62600" y="4757339"/>
            <a:ext cx="2381202" cy="73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prstClr val="black"/>
                </a:solidFill>
              </a:rPr>
              <a:t>Elevation</a:t>
            </a:r>
          </a:p>
        </p:txBody>
      </p:sp>
      <p:pic>
        <p:nvPicPr>
          <p:cNvPr id="7170" name="Picture 2" descr="Image result for elev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778" y="1311909"/>
            <a:ext cx="4331420" cy="438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eleva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205" y="1637083"/>
            <a:ext cx="3113649" cy="23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5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115" y="6204858"/>
            <a:ext cx="4114800" cy="65314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400" dirty="0" smtClean="0"/>
              <a:t>Andes Mountains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5" y="0"/>
            <a:ext cx="8229600" cy="1401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What </a:t>
            </a:r>
            <a:r>
              <a:rPr lang="en-US" sz="3200" dirty="0">
                <a:latin typeface="+mn-lt"/>
              </a:rPr>
              <a:t>is the long mountain chain that runs along the west coast of South </a:t>
            </a:r>
            <a:r>
              <a:rPr lang="en-US" sz="3200" dirty="0" smtClean="0">
                <a:latin typeface="+mn-lt"/>
              </a:rPr>
              <a:t>America?</a:t>
            </a:r>
            <a:endParaRPr lang="en-US" sz="3200" dirty="0">
              <a:latin typeface="+mn-lt"/>
            </a:endParaRPr>
          </a:p>
        </p:txBody>
      </p:sp>
      <p:pic>
        <p:nvPicPr>
          <p:cNvPr id="3078" name="Picture 6" descr="Image result for animated pictures of a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76149"/>
            <a:ext cx="5968433" cy="3978955"/>
          </a:xfrm>
          <a:prstGeom prst="rect">
            <a:avLst/>
          </a:prstGeom>
          <a:noFill/>
        </p:spPr>
      </p:pic>
      <p:pic>
        <p:nvPicPr>
          <p:cNvPr id="3080" name="Picture 8" descr="Image result for 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1428" y="1617213"/>
            <a:ext cx="1054949" cy="1837191"/>
          </a:xfrm>
          <a:prstGeom prst="rect">
            <a:avLst/>
          </a:prstGeom>
          <a:noFill/>
        </p:spPr>
      </p:pic>
      <p:pic>
        <p:nvPicPr>
          <p:cNvPr id="3088" name="Picture 16" descr="Image result for 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3662" y="3375255"/>
            <a:ext cx="1770373" cy="2836863"/>
          </a:xfrm>
          <a:prstGeom prst="rect">
            <a:avLst/>
          </a:prstGeom>
          <a:noFill/>
        </p:spPr>
      </p:pic>
      <p:pic>
        <p:nvPicPr>
          <p:cNvPr id="3092" name="Picture 20" descr="Image result for 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6035" y="1496107"/>
            <a:ext cx="1247917" cy="1784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5479144"/>
            <a:ext cx="9143999" cy="13788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Elevation – only a few crops can grow at high altitude</a:t>
            </a:r>
          </a:p>
          <a:p>
            <a:pPr algn="ctr"/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05954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What </a:t>
            </a:r>
            <a:r>
              <a:rPr lang="en-US" sz="3200" dirty="0">
                <a:latin typeface="+mn-lt"/>
              </a:rPr>
              <a:t>primarily influences crops grown on farms in the Andes Mountains</a:t>
            </a:r>
            <a:r>
              <a:rPr lang="en-US" sz="3200" dirty="0" smtClean="0">
                <a:latin typeface="+mn-lt"/>
              </a:rPr>
              <a:t>?</a:t>
            </a:r>
            <a:endParaRPr lang="en-US" sz="3200" dirty="0">
              <a:latin typeface="+mn-lt"/>
            </a:endParaRPr>
          </a:p>
        </p:txBody>
      </p:sp>
      <p:pic>
        <p:nvPicPr>
          <p:cNvPr id="1026" name="Picture 2" descr="Image result for mountains diagram with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339" y="2013402"/>
            <a:ext cx="417195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4663168"/>
            <a:ext cx="7775122" cy="21948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Elevation from the Andes Mountains makes parts very cold.</a:t>
            </a:r>
          </a:p>
          <a:p>
            <a:r>
              <a:rPr lang="en-US" dirty="0" smtClean="0"/>
              <a:t>Caribbean is usually sunny and warm </a:t>
            </a:r>
          </a:p>
          <a:p>
            <a:r>
              <a:rPr lang="en-US" dirty="0" smtClean="0"/>
              <a:t>Deserts in Latin America are the hottest and driest in the world.</a:t>
            </a:r>
          </a:p>
          <a:p>
            <a:r>
              <a:rPr lang="en-US" dirty="0" smtClean="0"/>
              <a:t>Rainforest in the Amazon Basin is very wet and hot.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6531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+mn-lt"/>
              </a:rPr>
              <a:t>How </a:t>
            </a:r>
            <a:r>
              <a:rPr lang="en-US" sz="3200" dirty="0">
                <a:latin typeface="+mn-lt"/>
              </a:rPr>
              <a:t>does the climate in Latin America differ from place to place? </a:t>
            </a:r>
          </a:p>
        </p:txBody>
      </p:sp>
      <p:pic>
        <p:nvPicPr>
          <p:cNvPr id="31746" name="Picture 2" descr="Image result for mount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14" y="700997"/>
            <a:ext cx="1768248" cy="1281598"/>
          </a:xfrm>
          <a:prstGeom prst="rect">
            <a:avLst/>
          </a:prstGeom>
          <a:noFill/>
        </p:spPr>
      </p:pic>
      <p:pic>
        <p:nvPicPr>
          <p:cNvPr id="31748" name="Picture 4" descr="Image result for 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0169" y="869270"/>
            <a:ext cx="765062" cy="1020082"/>
          </a:xfrm>
          <a:prstGeom prst="rect">
            <a:avLst/>
          </a:prstGeom>
          <a:noFill/>
        </p:spPr>
      </p:pic>
      <p:pic>
        <p:nvPicPr>
          <p:cNvPr id="6" name="Picture 4" descr="Image result for 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212" y="2821441"/>
            <a:ext cx="765062" cy="1020082"/>
          </a:xfrm>
          <a:prstGeom prst="rect">
            <a:avLst/>
          </a:prstGeom>
          <a:noFill/>
        </p:spPr>
      </p:pic>
      <p:pic>
        <p:nvPicPr>
          <p:cNvPr id="7" name="Picture 4" descr="Image result for 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4425" y="3017385"/>
            <a:ext cx="765062" cy="1020082"/>
          </a:xfrm>
          <a:prstGeom prst="rect">
            <a:avLst/>
          </a:prstGeom>
          <a:noFill/>
        </p:spPr>
      </p:pic>
      <p:pic>
        <p:nvPicPr>
          <p:cNvPr id="8" name="Picture 4" descr="Image result for 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641" y="992641"/>
            <a:ext cx="765062" cy="1020082"/>
          </a:xfrm>
          <a:prstGeom prst="rect">
            <a:avLst/>
          </a:prstGeom>
          <a:noFill/>
        </p:spPr>
      </p:pic>
      <p:pic>
        <p:nvPicPr>
          <p:cNvPr id="31750" name="Picture 6" descr="Image result for caribbe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516" y="2264229"/>
            <a:ext cx="2055223" cy="1712686"/>
          </a:xfrm>
          <a:prstGeom prst="rect">
            <a:avLst/>
          </a:prstGeom>
          <a:noFill/>
        </p:spPr>
      </p:pic>
      <p:pic>
        <p:nvPicPr>
          <p:cNvPr id="31752" name="Picture 8" descr="Image result for dese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0744" y="752479"/>
            <a:ext cx="2435338" cy="1410153"/>
          </a:xfrm>
          <a:prstGeom prst="rect">
            <a:avLst/>
          </a:prstGeom>
          <a:noFill/>
        </p:spPr>
      </p:pic>
      <p:pic>
        <p:nvPicPr>
          <p:cNvPr id="31754" name="Picture 10" descr="Image result for rainfor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3658" y="2532744"/>
            <a:ext cx="2903423" cy="1548492"/>
          </a:xfrm>
          <a:prstGeom prst="rect">
            <a:avLst/>
          </a:prstGeom>
          <a:noFill/>
        </p:spPr>
      </p:pic>
      <p:pic>
        <p:nvPicPr>
          <p:cNvPr id="31756" name="Picture 12" descr="Image result for cold cartoon charac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5363" y="618151"/>
            <a:ext cx="843123" cy="1471906"/>
          </a:xfrm>
          <a:prstGeom prst="rect">
            <a:avLst/>
          </a:prstGeom>
          <a:noFill/>
        </p:spPr>
      </p:pic>
      <p:pic>
        <p:nvPicPr>
          <p:cNvPr id="31758" name="Picture 14" descr="Image result for cartoon character enjoying the bea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2656115"/>
            <a:ext cx="1036524" cy="1382032"/>
          </a:xfrm>
          <a:prstGeom prst="rect">
            <a:avLst/>
          </a:prstGeom>
          <a:noFill/>
        </p:spPr>
      </p:pic>
      <p:pic>
        <p:nvPicPr>
          <p:cNvPr id="31760" name="Picture 16" descr="Image result for cartoon character in the hot dese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0931" y="752249"/>
            <a:ext cx="1041699" cy="1057132"/>
          </a:xfrm>
          <a:prstGeom prst="rect">
            <a:avLst/>
          </a:prstGeom>
          <a:noFill/>
        </p:spPr>
      </p:pic>
      <p:pic>
        <p:nvPicPr>
          <p:cNvPr id="31762" name="Picture 18" descr="Image result for cartoon character in the hot humid rainfores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9496" y="914403"/>
            <a:ext cx="564504" cy="885371"/>
          </a:xfrm>
          <a:prstGeom prst="rect">
            <a:avLst/>
          </a:prstGeom>
          <a:noFill/>
        </p:spPr>
      </p:pic>
      <p:pic>
        <p:nvPicPr>
          <p:cNvPr id="31764" name="Picture 20" descr="Image result for sweaty cartoon charact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67362" y="2699659"/>
            <a:ext cx="1050066" cy="1335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00488"/>
            <a:ext cx="9144000" cy="1157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It’s been affected by location.  It’s difficult to travel over the high </a:t>
            </a:r>
            <a:r>
              <a:rPr lang="en-US" sz="3600" dirty="0"/>
              <a:t>mountains and </a:t>
            </a:r>
            <a:r>
              <a:rPr lang="en-US" sz="3600" dirty="0" smtClean="0"/>
              <a:t>into the dense </a:t>
            </a:r>
            <a:r>
              <a:rPr lang="en-US" sz="3600" dirty="0"/>
              <a:t>rain forests.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10421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Trade </a:t>
            </a:r>
            <a:r>
              <a:rPr lang="en-US" sz="3200" dirty="0">
                <a:latin typeface="+mn-lt"/>
              </a:rPr>
              <a:t>and travel among the regions of South America </a:t>
            </a:r>
            <a:r>
              <a:rPr lang="en-US" sz="3200" dirty="0" smtClean="0">
                <a:latin typeface="+mn-lt"/>
              </a:rPr>
              <a:t>have </a:t>
            </a:r>
            <a:r>
              <a:rPr lang="en-US" sz="3200" dirty="0">
                <a:latin typeface="+mn-lt"/>
              </a:rPr>
              <a:t>been affected by what?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70" y="2566472"/>
            <a:ext cx="3777345" cy="3146321"/>
          </a:xfrm>
          <a:prstGeom prst="rect">
            <a:avLst/>
          </a:prstGeom>
          <a:noFill/>
        </p:spPr>
      </p:pic>
      <p:pic>
        <p:nvPicPr>
          <p:cNvPr id="5124" name="Picture 4" descr="Image result for trek through dense rainforest with a mach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16" y="2749509"/>
            <a:ext cx="3744686" cy="2955981"/>
          </a:xfrm>
          <a:prstGeom prst="rect">
            <a:avLst/>
          </a:prstGeom>
          <a:noFill/>
        </p:spPr>
      </p:pic>
      <p:pic>
        <p:nvPicPr>
          <p:cNvPr id="5126" name="Picture 6" descr="Image result for mountains diagram with 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43" y="599397"/>
            <a:ext cx="2522424" cy="1828213"/>
          </a:xfrm>
          <a:prstGeom prst="rect">
            <a:avLst/>
          </a:prstGeom>
          <a:noFill/>
        </p:spPr>
      </p:pic>
      <p:pic>
        <p:nvPicPr>
          <p:cNvPr id="5128" name="Picture 8" descr="Image result for trek through dense south american rainforest with a mache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2342" y="667660"/>
            <a:ext cx="3251766" cy="1911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61619" y="3"/>
            <a:ext cx="1005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 River or stream that flows into a larger river is called a …?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63824" y="5853806"/>
            <a:ext cx="1872273" cy="8385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Tributary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854" y="699519"/>
            <a:ext cx="5840322" cy="51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67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5973" y="3"/>
            <a:ext cx="9129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Electric power produced by rushing water is called….?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56393" y="5900186"/>
            <a:ext cx="4260634" cy="95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Hydroelectricity</a:t>
            </a:r>
          </a:p>
        </p:txBody>
      </p:sp>
      <p:pic>
        <p:nvPicPr>
          <p:cNvPr id="1030" name="Picture 6" descr="Image result for hydroelectric power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852" y="584778"/>
            <a:ext cx="6097035" cy="54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66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8088" y="236094"/>
            <a:ext cx="4845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To add variety means to…..?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32752" y="5668272"/>
            <a:ext cx="1674893" cy="821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Diversify</a:t>
            </a: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389" y="275772"/>
            <a:ext cx="3526256" cy="35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iv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359" y="2951080"/>
            <a:ext cx="4286250" cy="2809876"/>
          </a:xfrm>
          <a:prstGeom prst="rect">
            <a:avLst/>
          </a:prstGeom>
          <a:noFill/>
        </p:spPr>
      </p:pic>
      <p:pic>
        <p:nvPicPr>
          <p:cNvPr id="7" name="Picture 4" descr="Image result for +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764" y="2311572"/>
            <a:ext cx="1036346" cy="13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AutoShape 8" descr="Image result for sci fi log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2" name="AutoShape 10" descr="Image result for sci fi log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4" name="AutoShape 12" descr="Image result for sci fi log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86" name="Picture 14" descr="Image result for sci fi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1" y="1263302"/>
            <a:ext cx="2482994" cy="3458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89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406" y="5199415"/>
            <a:ext cx="5967351" cy="70262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400" dirty="0" smtClean="0"/>
              <a:t>Bananas, sugarcane, and coffee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0"/>
            <a:ext cx="8229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+mn-lt"/>
              </a:rPr>
              <a:t>The </a:t>
            </a:r>
            <a:r>
              <a:rPr lang="en-US" sz="3200" dirty="0">
                <a:latin typeface="+mn-lt"/>
              </a:rPr>
              <a:t>tropical wet and dry climate of the Caribbean is good for farming what types of crops?</a:t>
            </a:r>
          </a:p>
        </p:txBody>
      </p:sp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04" y="1145516"/>
            <a:ext cx="3334667" cy="2963349"/>
          </a:xfrm>
          <a:prstGeom prst="rect">
            <a:avLst/>
          </a:prstGeom>
          <a:noFill/>
        </p:spPr>
      </p:pic>
      <p:pic>
        <p:nvPicPr>
          <p:cNvPr id="11270" name="Picture 6" descr="Image result for south american sugarc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9476" y="2029711"/>
            <a:ext cx="2989582" cy="2917832"/>
          </a:xfrm>
          <a:prstGeom prst="rect">
            <a:avLst/>
          </a:prstGeom>
          <a:noFill/>
        </p:spPr>
      </p:pic>
      <p:pic>
        <p:nvPicPr>
          <p:cNvPr id="11272" name="Picture 8" descr="Image result for south american coffee be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8062" y="2731328"/>
            <a:ext cx="1857327" cy="371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7646" y="209588"/>
            <a:ext cx="8649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Large, raised land that is flat and level is called a…?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23523" y="5558817"/>
            <a:ext cx="1903343" cy="9180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prstClr val="black"/>
                </a:solidFill>
              </a:rPr>
              <a:t>Plateau</a:t>
            </a:r>
          </a:p>
        </p:txBody>
      </p:sp>
      <p:pic>
        <p:nvPicPr>
          <p:cNvPr id="4098" name="Picture 2" descr="Image result for plat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118" y="984739"/>
            <a:ext cx="5641145" cy="56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203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7833"/>
            <a:ext cx="9144000" cy="11901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/>
              <a:t>The economy </a:t>
            </a:r>
            <a:r>
              <a:rPr lang="en-US" sz="4400" dirty="0" smtClean="0"/>
              <a:t>suffers because Chile relies on  a one-resource economy.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9579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+mn-lt"/>
              </a:rPr>
              <a:t>When </a:t>
            </a:r>
            <a:r>
              <a:rPr lang="en-US" sz="3200" dirty="0">
                <a:latin typeface="+mn-lt"/>
              </a:rPr>
              <a:t>the price of copper goes down, how does that affect the economy in Chile?</a:t>
            </a:r>
          </a:p>
        </p:txBody>
      </p:sp>
      <p:pic>
        <p:nvPicPr>
          <p:cNvPr id="30722" name="Picture 2" descr="Image result for suff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5116" y="835867"/>
            <a:ext cx="4198144" cy="4915646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870859" y="1596575"/>
            <a:ext cx="1872343" cy="2032001"/>
          </a:xfrm>
          <a:prstGeom prst="wedgeEllipseCallout">
            <a:avLst>
              <a:gd name="adj1" fmla="val 110221"/>
              <a:gd name="adj2" fmla="val 2308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Dang!!!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I can’t bare it!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I can only have one.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18315" y="827317"/>
            <a:ext cx="1317172" cy="1132115"/>
          </a:xfrm>
          <a:prstGeom prst="wedgeRoundRectCallout">
            <a:avLst>
              <a:gd name="adj1" fmla="val 106440"/>
              <a:gd name="adj2" fmla="val 11218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Oh, Cheer up Chile?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71889"/>
            <a:ext cx="9144000" cy="138611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400" dirty="0"/>
              <a:t>Mexico and Central </a:t>
            </a:r>
            <a:r>
              <a:rPr lang="en-US" sz="4400" dirty="0" smtClean="0"/>
              <a:t>America (Middle America), The Caribbean, South America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4" y="2"/>
            <a:ext cx="5725886" cy="8976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+mn-lt"/>
              </a:rPr>
              <a:t>What </a:t>
            </a:r>
            <a:r>
              <a:rPr lang="en-US" sz="3200" dirty="0">
                <a:latin typeface="+mn-lt"/>
              </a:rPr>
              <a:t>are the regions of Latin America?</a:t>
            </a:r>
          </a:p>
        </p:txBody>
      </p:sp>
      <p:pic>
        <p:nvPicPr>
          <p:cNvPr id="4100" name="Picture 4" descr="Image result for central ame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65" y="1132118"/>
            <a:ext cx="2464165" cy="2191657"/>
          </a:xfrm>
          <a:prstGeom prst="rect">
            <a:avLst/>
          </a:prstGeom>
          <a:noFill/>
        </p:spPr>
      </p:pic>
      <p:pic>
        <p:nvPicPr>
          <p:cNvPr id="4102" name="Picture 6" descr="Image result for the caribbean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7852" y="2349487"/>
            <a:ext cx="2096264" cy="2251543"/>
          </a:xfrm>
          <a:prstGeom prst="rect">
            <a:avLst/>
          </a:prstGeom>
          <a:noFill/>
        </p:spPr>
      </p:pic>
      <p:pic>
        <p:nvPicPr>
          <p:cNvPr id="4106" name="Picture 10" descr="Image result for south ame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0395" y="3134635"/>
            <a:ext cx="1712119" cy="228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855" y="249346"/>
            <a:ext cx="816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The grasslands of South America are called…….?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39490" y="5795888"/>
            <a:ext cx="1625048" cy="9180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prstClr val="black"/>
                </a:solidFill>
              </a:rPr>
              <a:t>Pampas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91" y="834120"/>
            <a:ext cx="7344728" cy="496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3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887" y="5580747"/>
            <a:ext cx="4659086" cy="84908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400" dirty="0"/>
              <a:t>Brazil and Columbia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0"/>
            <a:ext cx="8828315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Two South American countries that produce coffee as a key crops are…?</a:t>
            </a:r>
            <a:endParaRPr lang="en-US" sz="3200" dirty="0">
              <a:latin typeface="+mn-lt"/>
            </a:endParaRPr>
          </a:p>
        </p:txBody>
      </p:sp>
      <p:pic>
        <p:nvPicPr>
          <p:cNvPr id="27650" name="Picture 2" descr="Image result for brazil and colomb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255" y="1074648"/>
            <a:ext cx="2506775" cy="2673894"/>
          </a:xfrm>
          <a:prstGeom prst="rect">
            <a:avLst/>
          </a:prstGeom>
          <a:noFill/>
        </p:spPr>
      </p:pic>
      <p:pic>
        <p:nvPicPr>
          <p:cNvPr id="27654" name="Picture 6" descr="Image result for brazil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230" y="2448606"/>
            <a:ext cx="1886630" cy="3198108"/>
          </a:xfrm>
          <a:prstGeom prst="rect">
            <a:avLst/>
          </a:prstGeom>
          <a:noFill/>
        </p:spPr>
      </p:pic>
      <p:pic>
        <p:nvPicPr>
          <p:cNvPr id="27656" name="Picture 8" descr="Image result for colombia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112" y="2267176"/>
            <a:ext cx="1978819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Slide 1</vt:lpstr>
      <vt:lpstr>Slide 2</vt:lpstr>
      <vt:lpstr>Slide 3</vt:lpstr>
      <vt:lpstr>The tropical wet and dry climate of the Caribbean is good for farming what types of crops?</vt:lpstr>
      <vt:lpstr>Slide 5</vt:lpstr>
      <vt:lpstr>When the price of copper goes down, how does that affect the economy in Chile?</vt:lpstr>
      <vt:lpstr>What are the regions of Latin America?</vt:lpstr>
      <vt:lpstr>Slide 8</vt:lpstr>
      <vt:lpstr>Two South American countries that produce coffee as a key crops are…?</vt:lpstr>
      <vt:lpstr>What is the long mountain chain that runs along the west coast of South America?</vt:lpstr>
      <vt:lpstr>What primarily influences crops grown on farms in the Andes Mountains?</vt:lpstr>
      <vt:lpstr>How does the climate in Latin America differ from place to place? </vt:lpstr>
      <vt:lpstr>Trade and travel among the regions of South America have been affected by what?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bwilson</cp:lastModifiedBy>
  <cp:revision>1</cp:revision>
  <dcterms:created xsi:type="dcterms:W3CDTF">2017-03-28T18:31:11Z</dcterms:created>
  <dcterms:modified xsi:type="dcterms:W3CDTF">2017-03-28T18:32:02Z</dcterms:modified>
</cp:coreProperties>
</file>