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6" r:id="rId4"/>
    <p:sldId id="269" r:id="rId5"/>
    <p:sldId id="273" r:id="rId6"/>
    <p:sldId id="271" r:id="rId7"/>
    <p:sldId id="258" r:id="rId8"/>
    <p:sldId id="272" r:id="rId9"/>
    <p:sldId id="257" r:id="rId10"/>
    <p:sldId id="280" r:id="rId11"/>
    <p:sldId id="264" r:id="rId12"/>
    <p:sldId id="261" r:id="rId13"/>
    <p:sldId id="259" r:id="rId14"/>
    <p:sldId id="274" r:id="rId15"/>
    <p:sldId id="275" r:id="rId16"/>
    <p:sldId id="277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0B35-5C0B-4669-94FD-5B00A6A0ADF8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7A5C-0F87-4860-9516-09E5C32FA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0B35-5C0B-4669-94FD-5B00A6A0ADF8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7A5C-0F87-4860-9516-09E5C32FA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0B35-5C0B-4669-94FD-5B00A6A0ADF8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7A5C-0F87-4860-9516-09E5C32FA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A20D-5638-411A-AD73-5DFEE95420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CBBB-DC5B-406F-BF67-ABDEB0AAC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A20D-5638-411A-AD73-5DFEE95420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CBBB-DC5B-406F-BF67-ABDEB0AAC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A20D-5638-411A-AD73-5DFEE95420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CBBB-DC5B-406F-BF67-ABDEB0AAC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A20D-5638-411A-AD73-5DFEE95420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CBBB-DC5B-406F-BF67-ABDEB0AAC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A20D-5638-411A-AD73-5DFEE95420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CBBB-DC5B-406F-BF67-ABDEB0AAC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A20D-5638-411A-AD73-5DFEE95420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CBBB-DC5B-406F-BF67-ABDEB0AAC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A20D-5638-411A-AD73-5DFEE95420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CBBB-DC5B-406F-BF67-ABDEB0AAC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A20D-5638-411A-AD73-5DFEE95420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CBBB-DC5B-406F-BF67-ABDEB0AAC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0B35-5C0B-4669-94FD-5B00A6A0ADF8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7A5C-0F87-4860-9516-09E5C32FA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A20D-5638-411A-AD73-5DFEE95420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CBBB-DC5B-406F-BF67-ABDEB0AAC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A20D-5638-411A-AD73-5DFEE95420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CBBB-DC5B-406F-BF67-ABDEB0AAC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A20D-5638-411A-AD73-5DFEE95420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CBBB-DC5B-406F-BF67-ABDEB0AAC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0B35-5C0B-4669-94FD-5B00A6A0ADF8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7A5C-0F87-4860-9516-09E5C32FA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0B35-5C0B-4669-94FD-5B00A6A0ADF8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7A5C-0F87-4860-9516-09E5C32FA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0B35-5C0B-4669-94FD-5B00A6A0ADF8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7A5C-0F87-4860-9516-09E5C32FA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0B35-5C0B-4669-94FD-5B00A6A0ADF8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7A5C-0F87-4860-9516-09E5C32FA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0B35-5C0B-4669-94FD-5B00A6A0ADF8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7A5C-0F87-4860-9516-09E5C32FA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0B35-5C0B-4669-94FD-5B00A6A0ADF8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7A5C-0F87-4860-9516-09E5C32FA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0B35-5C0B-4669-94FD-5B00A6A0ADF8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7A5C-0F87-4860-9516-09E5C32FA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A0B35-5C0B-4669-94FD-5B00A6A0ADF8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A7A5C-0F87-4860-9516-09E5C32FA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EA20D-5638-411A-AD73-5DFEE95420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4CBBB-DC5B-406F-BF67-ABDEB0AAC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globe with asia out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57200"/>
            <a:ext cx="5718000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191000" y="22860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</a:rPr>
              <a:t>ASIA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57800" y="2514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and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21336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ritannic Bold" pitchFamily="34" charset="0"/>
              </a:rPr>
              <a:t>The </a:t>
            </a:r>
          </a:p>
          <a:p>
            <a:pPr algn="ctr"/>
            <a:r>
              <a:rPr 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ritannic Bold" pitchFamily="34" charset="0"/>
              </a:rPr>
              <a:t>PACIFIC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4800" y="3200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Ch. 1 to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6000" t="15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Community in which land is held in common and where members live and work together is a….?</a:t>
            </a:r>
          </a:p>
        </p:txBody>
      </p:sp>
      <p:sp>
        <p:nvSpPr>
          <p:cNvPr id="3" name="Rectangle 2"/>
          <p:cNvSpPr/>
          <p:nvPr/>
        </p:nvSpPr>
        <p:spPr>
          <a:xfrm>
            <a:off x="3124200" y="4876800"/>
            <a:ext cx="25587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</a:rPr>
              <a:t>Commune</a:t>
            </a:r>
          </a:p>
        </p:txBody>
      </p:sp>
      <p:pic>
        <p:nvPicPr>
          <p:cNvPr id="17410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14800"/>
            <a:ext cx="3048000" cy="2447054"/>
          </a:xfrm>
          <a:prstGeom prst="rect">
            <a:avLst/>
          </a:prstGeom>
          <a:noFill/>
        </p:spPr>
      </p:pic>
      <p:pic>
        <p:nvPicPr>
          <p:cNvPr id="17412" name="Picture 4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371600"/>
            <a:ext cx="3505200" cy="2313433"/>
          </a:xfrm>
          <a:prstGeom prst="rect">
            <a:avLst/>
          </a:prstGeom>
          <a:noFill/>
        </p:spPr>
      </p:pic>
      <p:pic>
        <p:nvPicPr>
          <p:cNvPr id="17414" name="Picture 6" descr="Image result for commu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219200"/>
            <a:ext cx="4038600" cy="2707595"/>
          </a:xfrm>
          <a:prstGeom prst="rect">
            <a:avLst/>
          </a:prstGeom>
          <a:noFill/>
        </p:spPr>
      </p:pic>
      <p:pic>
        <p:nvPicPr>
          <p:cNvPr id="17416" name="Picture 8" descr="Related 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95950" y="3810000"/>
            <a:ext cx="344805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3000"/>
            <a:ext cx="426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A horizontal ridge made in a hillside to create farmland is called a….?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4600" y="3886200"/>
            <a:ext cx="18638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</a:rPr>
              <a:t>Terrace</a:t>
            </a:r>
          </a:p>
        </p:txBody>
      </p:sp>
      <p:pic>
        <p:nvPicPr>
          <p:cNvPr id="20482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-1"/>
            <a:ext cx="4572000" cy="6854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BF5B09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In East Asia, a ____ blows across the region at certain times of the year.</a:t>
            </a:r>
          </a:p>
        </p:txBody>
      </p:sp>
      <p:sp>
        <p:nvSpPr>
          <p:cNvPr id="3" name="Rectangle 2"/>
          <p:cNvSpPr/>
          <p:nvPr/>
        </p:nvSpPr>
        <p:spPr>
          <a:xfrm>
            <a:off x="4114800" y="6088559"/>
            <a:ext cx="23439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</a:rPr>
              <a:t>monsoon</a:t>
            </a:r>
          </a:p>
        </p:txBody>
      </p:sp>
      <p:pic>
        <p:nvPicPr>
          <p:cNvPr id="22530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4610100" cy="3457575"/>
          </a:xfrm>
          <a:prstGeom prst="rect">
            <a:avLst/>
          </a:prstGeom>
          <a:noFill/>
        </p:spPr>
      </p:pic>
      <p:pic>
        <p:nvPicPr>
          <p:cNvPr id="22532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219200"/>
            <a:ext cx="3810000" cy="4762500"/>
          </a:xfrm>
          <a:prstGeom prst="rect">
            <a:avLst/>
          </a:prstGeom>
          <a:noFill/>
        </p:spPr>
      </p:pic>
      <p:pic>
        <p:nvPicPr>
          <p:cNvPr id="22534" name="Picture 6" descr="Image result for monso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724400"/>
            <a:ext cx="3578225" cy="2012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A person(s) who moves from place to place in search of water and grazing for animals is a….?</a:t>
            </a:r>
          </a:p>
        </p:txBody>
      </p:sp>
      <p:sp>
        <p:nvSpPr>
          <p:cNvPr id="3" name="Rectangle 2"/>
          <p:cNvSpPr/>
          <p:nvPr/>
        </p:nvSpPr>
        <p:spPr>
          <a:xfrm>
            <a:off x="4038600" y="4876800"/>
            <a:ext cx="1864613" cy="7694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</a:rPr>
              <a:t>Nomad</a:t>
            </a:r>
          </a:p>
        </p:txBody>
      </p:sp>
      <p:pic>
        <p:nvPicPr>
          <p:cNvPr id="4098" name="Picture 2" descr="Image result for nom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362200"/>
            <a:ext cx="3122108" cy="20719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9001" y="1981200"/>
            <a:ext cx="3174999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2" name="Picture 6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4495800"/>
            <a:ext cx="2419350" cy="1885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4" name="Picture 8" descr="Image result for noma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724400"/>
            <a:ext cx="3089376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Under the ____ economic system, the government controls a country’s large industries, businesses, and land.</a:t>
            </a:r>
          </a:p>
        </p:txBody>
      </p:sp>
      <p:sp>
        <p:nvSpPr>
          <p:cNvPr id="3" name="Rectangle 2"/>
          <p:cNvSpPr/>
          <p:nvPr/>
        </p:nvSpPr>
        <p:spPr>
          <a:xfrm>
            <a:off x="2971800" y="5791200"/>
            <a:ext cx="28120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</a:rPr>
              <a:t>Communist</a:t>
            </a:r>
          </a:p>
        </p:txBody>
      </p:sp>
      <p:pic>
        <p:nvPicPr>
          <p:cNvPr id="3074" name="Picture 2" descr="Image result for commun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038600"/>
            <a:ext cx="3124200" cy="1788605"/>
          </a:xfrm>
          <a:prstGeom prst="rect">
            <a:avLst/>
          </a:prstGeom>
          <a:noFill/>
        </p:spPr>
      </p:pic>
      <p:pic>
        <p:nvPicPr>
          <p:cNvPr id="3076" name="Picture 4" descr="Image result for communi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066800"/>
            <a:ext cx="5562600" cy="2871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Why did Commodore Matthew Perry come to Japan in 1853?</a:t>
            </a: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541145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 force the country to grant trading rights to the U.S.</a:t>
            </a:r>
            <a:endParaRPr lang="en-US" sz="4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91072"/>
            <a:ext cx="5638800" cy="3793463"/>
          </a:xfrm>
          <a:prstGeom prst="rect">
            <a:avLst/>
          </a:prstGeom>
          <a:noFill/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2667000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990600"/>
            <a:ext cx="1194832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388765" y="6088559"/>
            <a:ext cx="449514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Printing Press.</a:t>
            </a:r>
            <a:endParaRPr lang="en-US" sz="4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Some of ancient China’s most important inventions were paper, gunpowder, and ….?</a:t>
            </a:r>
          </a:p>
        </p:txBody>
      </p:sp>
      <p:pic>
        <p:nvPicPr>
          <p:cNvPr id="19458" name="Picture 2" descr="Image result for printing press 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743200"/>
            <a:ext cx="2076450" cy="2762251"/>
          </a:xfrm>
          <a:prstGeom prst="rect">
            <a:avLst/>
          </a:prstGeom>
          <a:noFill/>
        </p:spPr>
      </p:pic>
      <p:pic>
        <p:nvPicPr>
          <p:cNvPr id="19460" name="Picture 4" descr="Image result for chinese printing pre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90600"/>
            <a:ext cx="2796374" cy="4419600"/>
          </a:xfrm>
          <a:prstGeom prst="rect">
            <a:avLst/>
          </a:prstGeom>
          <a:noFill/>
        </p:spPr>
      </p:pic>
      <p:pic>
        <p:nvPicPr>
          <p:cNvPr id="19462" name="Picture 6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5784" y="1600200"/>
            <a:ext cx="3558216" cy="2667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248400" y="1600200"/>
            <a:ext cx="2133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Starting in ancient times, China was governed by a(n) ____, or ruler.</a:t>
            </a:r>
          </a:p>
        </p:txBody>
      </p:sp>
      <p:grpSp>
        <p:nvGrpSpPr>
          <p:cNvPr id="4" name="Group 13"/>
          <p:cNvGrpSpPr/>
          <p:nvPr/>
        </p:nvGrpSpPr>
        <p:grpSpPr>
          <a:xfrm>
            <a:off x="914400" y="4038600"/>
            <a:ext cx="2176109" cy="2522041"/>
            <a:chOff x="914400" y="4038600"/>
            <a:chExt cx="2176109" cy="2522041"/>
          </a:xfrm>
        </p:grpSpPr>
        <p:sp>
          <p:nvSpPr>
            <p:cNvPr id="3" name="Rectangle 2"/>
            <p:cNvSpPr/>
            <p:nvPr/>
          </p:nvSpPr>
          <p:spPr>
            <a:xfrm>
              <a:off x="914400" y="5791200"/>
              <a:ext cx="217610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prstClr val="black"/>
                  </a:solidFill>
                </a:rPr>
                <a:t>Emperor</a:t>
              </a:r>
            </a:p>
          </p:txBody>
        </p:sp>
        <p:pic>
          <p:nvPicPr>
            <p:cNvPr id="2050" name="Picture 2" descr="Image result for emper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71600" y="4038600"/>
              <a:ext cx="1220972" cy="1981200"/>
            </a:xfrm>
            <a:prstGeom prst="rect">
              <a:avLst/>
            </a:prstGeom>
            <a:noFill/>
          </p:spPr>
        </p:pic>
      </p:grpSp>
      <p:pic>
        <p:nvPicPr>
          <p:cNvPr id="2052" name="Picture 4" descr="Image result for 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990600"/>
            <a:ext cx="2819400" cy="2517321"/>
          </a:xfrm>
          <a:prstGeom prst="rect">
            <a:avLst/>
          </a:prstGeom>
          <a:noFill/>
        </p:spPr>
      </p:pic>
      <p:pic>
        <p:nvPicPr>
          <p:cNvPr id="2054" name="Picture 6" descr="Image result for pur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2438400"/>
            <a:ext cx="2381250" cy="2222501"/>
          </a:xfrm>
          <a:prstGeom prst="rect">
            <a:avLst/>
          </a:prstGeom>
          <a:noFill/>
        </p:spPr>
      </p:pic>
      <p:pic>
        <p:nvPicPr>
          <p:cNvPr id="2064" name="Picture 16" descr="Image result for 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3886200"/>
            <a:ext cx="2008399" cy="2574098"/>
          </a:xfrm>
          <a:prstGeom prst="rect">
            <a:avLst/>
          </a:prstGeom>
          <a:noFill/>
        </p:spPr>
      </p:pic>
      <p:pic>
        <p:nvPicPr>
          <p:cNvPr id="2066" name="Picture 18" descr="Image result for +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2667000"/>
            <a:ext cx="457200" cy="457200"/>
          </a:xfrm>
          <a:prstGeom prst="rect">
            <a:avLst/>
          </a:prstGeom>
          <a:noFill/>
        </p:spPr>
      </p:pic>
      <p:pic>
        <p:nvPicPr>
          <p:cNvPr id="13" name="Picture 18" descr="Image result for +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4343400"/>
            <a:ext cx="45720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A country with many industries and a well-developed economy is referred to as a ….?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5943600"/>
            <a:ext cx="45341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</a:rPr>
              <a:t>Developed country</a:t>
            </a:r>
          </a:p>
        </p:txBody>
      </p:sp>
      <p:pic>
        <p:nvPicPr>
          <p:cNvPr id="24580" name="Picture 4" descr="Image result for developed count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A ____ is a group of families with a common ancestor.</a:t>
            </a:r>
          </a:p>
        </p:txBody>
      </p:sp>
      <p:sp>
        <p:nvSpPr>
          <p:cNvPr id="3" name="Rectangle 2"/>
          <p:cNvSpPr/>
          <p:nvPr/>
        </p:nvSpPr>
        <p:spPr>
          <a:xfrm>
            <a:off x="3733800" y="5867400"/>
            <a:ext cx="1183337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</a:rPr>
              <a:t>Clan</a:t>
            </a:r>
          </a:p>
        </p:txBody>
      </p:sp>
      <p:sp>
        <p:nvSpPr>
          <p:cNvPr id="5122" name="AutoShape 2" descr="Image result for cl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24" name="AutoShape 4" descr="Image result for cl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26" name="AutoShape 6" descr="Image result for cl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5128" name="Picture 8" descr="Image result for cl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838200"/>
            <a:ext cx="8489697" cy="487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t="7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654" y="0"/>
            <a:ext cx="80612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A raised area of mostly level land is called a ….?</a:t>
            </a:r>
          </a:p>
        </p:txBody>
      </p:sp>
      <p:sp>
        <p:nvSpPr>
          <p:cNvPr id="3" name="Rectangle 2"/>
          <p:cNvSpPr/>
          <p:nvPr/>
        </p:nvSpPr>
        <p:spPr>
          <a:xfrm>
            <a:off x="3200400" y="5867400"/>
            <a:ext cx="19029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</a:rPr>
              <a:t>Plateau</a:t>
            </a:r>
          </a:p>
        </p:txBody>
      </p:sp>
      <p:pic>
        <p:nvPicPr>
          <p:cNvPr id="7172" name="Picture 4" descr="Image result for plateau of tib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048000"/>
            <a:ext cx="4419600" cy="2760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4" name="Picture 6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124200"/>
            <a:ext cx="4241067" cy="27566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176" name="Picture 8" descr="Image result for plateau of tibe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914400"/>
            <a:ext cx="2857500" cy="20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0" name="Picture 2" descr="http://www.bellsnwhistles.com/6aroa/aar01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1143000"/>
            <a:ext cx="13716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228600"/>
            <a:ext cx="51353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A group of islands is an….?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0" y="5867400"/>
            <a:ext cx="28479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</a:rPr>
              <a:t>archipelago</a:t>
            </a:r>
          </a:p>
        </p:txBody>
      </p:sp>
      <p:pic>
        <p:nvPicPr>
          <p:cNvPr id="23558" name="Picture 6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14400"/>
            <a:ext cx="7436761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9037" y="228600"/>
            <a:ext cx="7418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A ____ is a regional variation of a language.</a:t>
            </a:r>
          </a:p>
        </p:txBody>
      </p:sp>
      <p:sp>
        <p:nvSpPr>
          <p:cNvPr id="3" name="Rectangle 2"/>
          <p:cNvSpPr/>
          <p:nvPr/>
        </p:nvSpPr>
        <p:spPr>
          <a:xfrm>
            <a:off x="3555752" y="5867400"/>
            <a:ext cx="17716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</a:rPr>
              <a:t>Dialect</a:t>
            </a:r>
          </a:p>
        </p:txBody>
      </p:sp>
      <p:pic>
        <p:nvPicPr>
          <p:cNvPr id="6146" name="Picture 2" descr="Image result for diale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38200"/>
            <a:ext cx="6904348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845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What type of tree sheds leaves seasonally?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81400" y="5943600"/>
            <a:ext cx="23679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Deciduous</a:t>
            </a:r>
          </a:p>
        </p:txBody>
      </p:sp>
      <p:pic>
        <p:nvPicPr>
          <p:cNvPr id="15364" name="Picture 4" descr="Image result for deciduous tre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85800"/>
            <a:ext cx="7424159" cy="52959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0" y="5486400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prstClr val="black"/>
                </a:solidFill>
              </a:rPr>
              <a:t>Spring/Summer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5486400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prstClr val="black"/>
                </a:solidFill>
              </a:rPr>
              <a:t>Fall/Winter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During much of Japan’s history, laws were made by whom?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59436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prstClr val="black"/>
                </a:solidFill>
              </a:rPr>
              <a:t>Showguns</a:t>
            </a:r>
            <a:endParaRPr lang="en-US" sz="4400" dirty="0">
              <a:solidFill>
                <a:prstClr val="black"/>
              </a:solidFill>
            </a:endParaRPr>
          </a:p>
        </p:txBody>
      </p:sp>
      <p:pic>
        <p:nvPicPr>
          <p:cNvPr id="18434" name="Picture 2" descr="Image result for shoguns jap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685800"/>
            <a:ext cx="3225459" cy="1813560"/>
          </a:xfrm>
          <a:prstGeom prst="rect">
            <a:avLst/>
          </a:prstGeom>
          <a:noFill/>
        </p:spPr>
      </p:pic>
      <p:pic>
        <p:nvPicPr>
          <p:cNvPr id="18436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38200"/>
            <a:ext cx="2763975" cy="3810000"/>
          </a:xfrm>
          <a:prstGeom prst="rect">
            <a:avLst/>
          </a:prstGeom>
          <a:noFill/>
        </p:spPr>
      </p:pic>
      <p:pic>
        <p:nvPicPr>
          <p:cNvPr id="18438" name="Picture 6" descr="Image result for shoguns jap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743200"/>
            <a:ext cx="5444067" cy="306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244</Words>
  <Application>Microsoft Office PowerPoint</Application>
  <PresentationFormat>On-screen Show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bwilson</dc:creator>
  <cp:lastModifiedBy>bwilson</cp:lastModifiedBy>
  <cp:revision>3</cp:revision>
  <dcterms:created xsi:type="dcterms:W3CDTF">2017-03-22T13:38:24Z</dcterms:created>
  <dcterms:modified xsi:type="dcterms:W3CDTF">2017-03-22T13:46:28Z</dcterms:modified>
</cp:coreProperties>
</file>