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59" r:id="rId13"/>
    <p:sldId id="260" r:id="rId14"/>
    <p:sldId id="261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F818-ED9B-4D9B-BF0C-5E8DBCD2261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5F2B-5B78-4ED1-A46B-FC2F7E6D4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F818-ED9B-4D9B-BF0C-5E8DBCD2261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5F2B-5B78-4ED1-A46B-FC2F7E6D4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F818-ED9B-4D9B-BF0C-5E8DBCD2261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5F2B-5B78-4ED1-A46B-FC2F7E6D4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F818-ED9B-4D9B-BF0C-5E8DBCD2261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5F2B-5B78-4ED1-A46B-FC2F7E6D4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F818-ED9B-4D9B-BF0C-5E8DBCD2261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5F2B-5B78-4ED1-A46B-FC2F7E6D4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F818-ED9B-4D9B-BF0C-5E8DBCD2261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5F2B-5B78-4ED1-A46B-FC2F7E6D4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F818-ED9B-4D9B-BF0C-5E8DBCD2261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5F2B-5B78-4ED1-A46B-FC2F7E6D4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F818-ED9B-4D9B-BF0C-5E8DBCD2261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5F2B-5B78-4ED1-A46B-FC2F7E6D4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F818-ED9B-4D9B-BF0C-5E8DBCD2261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5F2B-5B78-4ED1-A46B-FC2F7E6D4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F818-ED9B-4D9B-BF0C-5E8DBCD2261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5F2B-5B78-4ED1-A46B-FC2F7E6D4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F818-ED9B-4D9B-BF0C-5E8DBCD2261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C5F2B-5B78-4ED1-A46B-FC2F7E6D42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3F818-ED9B-4D9B-BF0C-5E8DBCD2261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C5F2B-5B78-4ED1-A46B-FC2F7E6D42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EA20D-5638-411A-AD73-5DFEE9542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CBBB-DC5B-406F-BF67-ABDEB0AAC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The average number of people living in a square mile is….?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5943600"/>
            <a:ext cx="44625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Population density</a:t>
            </a:r>
          </a:p>
        </p:txBody>
      </p:sp>
      <p:pic>
        <p:nvPicPr>
          <p:cNvPr id="8194" name="Picture 2" descr="Image result for population den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4724400" cy="411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41145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It is a strong plant that can survive dry spells.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Why is bamboo grown so widely in East Asia?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Image result for bamboo for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067" y="762000"/>
            <a:ext cx="7992533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The spreading of ideas or practices from one culture to other cultures is….?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9800" y="5562600"/>
            <a:ext cx="4170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Cultural Diffusion</a:t>
            </a:r>
          </a:p>
        </p:txBody>
      </p:sp>
      <p:pic>
        <p:nvPicPr>
          <p:cNvPr id="19458" name="Picture 2" descr="Image result for cultural diffu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762000"/>
            <a:ext cx="2102068" cy="1524000"/>
          </a:xfrm>
          <a:prstGeom prst="rect">
            <a:avLst/>
          </a:prstGeom>
          <a:noFill/>
        </p:spPr>
      </p:pic>
      <p:pic>
        <p:nvPicPr>
          <p:cNvPr id="19460" name="Picture 4" descr="Image result for cultural diffu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4478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072" y="152400"/>
            <a:ext cx="8982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A series of rulers from the same family is called a ….?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800" y="5943600"/>
            <a:ext cx="2013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Dynasty</a:t>
            </a:r>
          </a:p>
        </p:txBody>
      </p:sp>
      <p:pic>
        <p:nvPicPr>
          <p:cNvPr id="18434" name="Picture 2" descr="Image result for dynas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42661"/>
            <a:ext cx="5943600" cy="3638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A group of people who share such characteristics as language, religion, and ancestry are said to be an….?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6088559"/>
            <a:ext cx="30784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Ethnic group</a:t>
            </a:r>
          </a:p>
        </p:txBody>
      </p:sp>
      <p:sp>
        <p:nvSpPr>
          <p:cNvPr id="36866" name="AutoShape 2" descr="Image result for ethnic 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6868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95400"/>
            <a:ext cx="4784035" cy="2686348"/>
          </a:xfrm>
          <a:prstGeom prst="rect">
            <a:avLst/>
          </a:prstGeom>
          <a:noFill/>
        </p:spPr>
      </p:pic>
      <p:pic>
        <p:nvPicPr>
          <p:cNvPr id="36870" name="Picture 6" descr="http://www.roamchina.com/images/news/March-Street-Festival-in-Dali-Yunnan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19200"/>
            <a:ext cx="3657600" cy="2499361"/>
          </a:xfrm>
          <a:prstGeom prst="rect">
            <a:avLst/>
          </a:prstGeom>
          <a:noFill/>
        </p:spPr>
      </p:pic>
      <p:pic>
        <p:nvPicPr>
          <p:cNvPr id="36872" name="Picture 8" descr="Image result for ethnic grou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038600"/>
            <a:ext cx="4038600" cy="2688603"/>
          </a:xfrm>
          <a:prstGeom prst="rect">
            <a:avLst/>
          </a:prstGeom>
          <a:noFill/>
        </p:spPr>
      </p:pic>
      <p:pic>
        <p:nvPicPr>
          <p:cNvPr id="36876" name="Picture 12" descr="Image result for ethnic grou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038600"/>
            <a:ext cx="4270834" cy="1973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If something is said to be identical or similar, it’s referred to as……..?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5867400"/>
            <a:ext cx="35174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Homogeneous</a:t>
            </a:r>
          </a:p>
        </p:txBody>
      </p:sp>
      <p:pic>
        <p:nvPicPr>
          <p:cNvPr id="35842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57600"/>
            <a:ext cx="3856652" cy="2304585"/>
          </a:xfrm>
          <a:prstGeom prst="rect">
            <a:avLst/>
          </a:prstGeom>
          <a:noFill/>
        </p:spPr>
      </p:pic>
      <p:pic>
        <p:nvPicPr>
          <p:cNvPr id="35844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447800"/>
            <a:ext cx="2286000" cy="1733551"/>
          </a:xfrm>
          <a:prstGeom prst="rect">
            <a:avLst/>
          </a:prstGeom>
          <a:noFill/>
        </p:spPr>
      </p:pic>
      <p:pic>
        <p:nvPicPr>
          <p:cNvPr id="35846" name="Picture 6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86200"/>
            <a:ext cx="1323975" cy="1743076"/>
          </a:xfrm>
          <a:prstGeom prst="rect">
            <a:avLst/>
          </a:prstGeom>
          <a:noFill/>
        </p:spPr>
      </p:pic>
      <p:pic>
        <p:nvPicPr>
          <p:cNvPr id="35848" name="Picture 8" descr="Image result for homogeneo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1524000"/>
            <a:ext cx="4953000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A violent storm that develops over the Pacific Ocean is called a…….?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2800" y="5943600"/>
            <a:ext cx="21755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Typhoon</a:t>
            </a:r>
          </a:p>
        </p:txBody>
      </p:sp>
      <p:pic>
        <p:nvPicPr>
          <p:cNvPr id="34818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38200"/>
            <a:ext cx="1828800" cy="1373466"/>
          </a:xfrm>
          <a:prstGeom prst="rect">
            <a:avLst/>
          </a:prstGeom>
          <a:noFill/>
        </p:spPr>
      </p:pic>
      <p:pic>
        <p:nvPicPr>
          <p:cNvPr id="34820" name="Picture 4" descr="Image result for typho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209800"/>
            <a:ext cx="4805195" cy="3581400"/>
          </a:xfrm>
          <a:prstGeom prst="rect">
            <a:avLst/>
          </a:prstGeom>
          <a:noFill/>
        </p:spPr>
      </p:pic>
      <p:pic>
        <p:nvPicPr>
          <p:cNvPr id="34822" name="Picture 6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685800"/>
            <a:ext cx="2429932" cy="1366837"/>
          </a:xfrm>
          <a:prstGeom prst="rect">
            <a:avLst/>
          </a:prstGeom>
          <a:noFill/>
        </p:spPr>
      </p:pic>
      <p:pic>
        <p:nvPicPr>
          <p:cNvPr id="34824" name="Picture 8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257800"/>
            <a:ext cx="1828800" cy="1423035"/>
          </a:xfrm>
          <a:prstGeom prst="rect">
            <a:avLst/>
          </a:prstGeom>
          <a:noFill/>
        </p:spPr>
      </p:pic>
      <p:pic>
        <p:nvPicPr>
          <p:cNvPr id="34826" name="Picture 10" descr="Related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599" y="5105400"/>
            <a:ext cx="1963789" cy="1359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Growing two or more crops on the same land in the same season or at the same time is called…?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6169" y="6172200"/>
            <a:ext cx="40179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Double-cropping</a:t>
            </a:r>
          </a:p>
        </p:txBody>
      </p:sp>
      <p:pic>
        <p:nvPicPr>
          <p:cNvPr id="25602" name="Picture 2" descr="Image result for double cropp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990600"/>
            <a:ext cx="6667500" cy="528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A nation that has low industrial production and little modern technology is a….?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0" y="3810000"/>
            <a:ext cx="283417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developing </a:t>
            </a:r>
          </a:p>
          <a:p>
            <a:pPr algn="ctr"/>
            <a:r>
              <a:rPr lang="en-US" sz="4400" dirty="0">
                <a:solidFill>
                  <a:prstClr val="black"/>
                </a:solidFill>
              </a:rPr>
              <a:t>country</a:t>
            </a:r>
          </a:p>
        </p:txBody>
      </p:sp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771900"/>
            <a:ext cx="4114800" cy="3086100"/>
          </a:xfrm>
          <a:prstGeom prst="rect">
            <a:avLst/>
          </a:prstGeom>
          <a:noFill/>
        </p:spPr>
      </p:pic>
      <p:pic>
        <p:nvPicPr>
          <p:cNvPr id="21508" name="Picture 4" descr="Image result for developing count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90600"/>
            <a:ext cx="4114800" cy="2201419"/>
          </a:xfrm>
          <a:prstGeom prst="rect">
            <a:avLst/>
          </a:prstGeom>
          <a:noFill/>
        </p:spPr>
      </p:pic>
      <p:pic>
        <p:nvPicPr>
          <p:cNvPr id="21510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90600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Three important contributions made by ancient Chinese engineers were digging canals, building dams, and …….?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0885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setting up irrigation systems.</a:t>
            </a:r>
          </a:p>
        </p:txBody>
      </p:sp>
      <p:pic>
        <p:nvPicPr>
          <p:cNvPr id="45062" name="Picture 6" descr="Image result for ancient china irrigation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3125585" cy="4476750"/>
          </a:xfrm>
          <a:prstGeom prst="rect">
            <a:avLst/>
          </a:prstGeom>
          <a:noFill/>
        </p:spPr>
      </p:pic>
      <p:pic>
        <p:nvPicPr>
          <p:cNvPr id="45064" name="Picture 8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81400"/>
            <a:ext cx="2743200" cy="2057400"/>
          </a:xfrm>
          <a:prstGeom prst="rect">
            <a:avLst/>
          </a:prstGeom>
          <a:noFill/>
        </p:spPr>
      </p:pic>
      <p:pic>
        <p:nvPicPr>
          <p:cNvPr id="45066" name="Picture 10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905000"/>
            <a:ext cx="1905000" cy="1297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Possible answers include the Euphrates River, the Tigris River, the Caspian Sea, the Pamir Mountains, the </a:t>
            </a:r>
            <a:r>
              <a:rPr lang="en-US" sz="3600" dirty="0" err="1">
                <a:solidFill>
                  <a:srgbClr val="FFC000"/>
                </a:solidFill>
              </a:rPr>
              <a:t>Takla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Makan</a:t>
            </a:r>
            <a:r>
              <a:rPr lang="en-US" sz="3600" dirty="0">
                <a:solidFill>
                  <a:srgbClr val="FFC000"/>
                </a:solidFill>
              </a:rPr>
              <a:t> Desert, and the Huang River.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What are two major landforms or bodies of water that the Silk Road passes?</a:t>
            </a:r>
          </a:p>
        </p:txBody>
      </p:sp>
      <p:pic>
        <p:nvPicPr>
          <p:cNvPr id="8194" name="Picture 2" descr="Image result for the silk road map Antioch and Chang’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6324600" cy="355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Near which city does the Silk Road meet the Great Wall of China?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0" y="58674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prstClr val="black"/>
                </a:solidFill>
              </a:rPr>
              <a:t>Anxi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620000" cy="414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To get to the Tigris River from the Pamir Mountains, in what direction would you travel?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59436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East </a:t>
            </a:r>
            <a:r>
              <a:rPr lang="en-US" sz="1000" dirty="0">
                <a:solidFill>
                  <a:prstClr val="black"/>
                </a:solidFill>
              </a:rPr>
              <a:t>–</a:t>
            </a:r>
            <a:r>
              <a:rPr lang="en-US" sz="1000" dirty="0" err="1">
                <a:solidFill>
                  <a:prstClr val="black"/>
                </a:solidFill>
              </a:rPr>
              <a:t>er</a:t>
            </a:r>
            <a:r>
              <a:rPr lang="en-US" sz="1000" dirty="0">
                <a:solidFill>
                  <a:prstClr val="black"/>
                </a:solidFill>
              </a:rPr>
              <a:t> Bunny</a:t>
            </a:r>
          </a:p>
        </p:txBody>
      </p:sp>
      <p:pic>
        <p:nvPicPr>
          <p:cNvPr id="6148" name="Picture 4" descr="Image result for easter bunny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90600"/>
            <a:ext cx="5352762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The North China Plain, one of the most fertile regions of China, is covered with deposits of what?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58674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Loess</a:t>
            </a:r>
          </a:p>
        </p:txBody>
      </p:sp>
      <p:pic>
        <p:nvPicPr>
          <p:cNvPr id="4098" name="Picture 2" descr="Image result for lo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81200"/>
            <a:ext cx="4775200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819400"/>
            <a:ext cx="30480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prstClr val="black"/>
                </a:solidFill>
              </a:rPr>
              <a:t>More or….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Which of the following is a strong influence on the climates of East Asia?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58674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Monsoon</a:t>
            </a:r>
          </a:p>
        </p:txBody>
      </p:sp>
      <p:pic>
        <p:nvPicPr>
          <p:cNvPr id="3074" name="Picture 2" descr="Image result for mons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86868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How have South Korea’s limited mineral resources influenced its economy?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411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It must import iron, crude oil, and chemicals.</a:t>
            </a:r>
          </a:p>
        </p:txBody>
      </p:sp>
      <p:pic>
        <p:nvPicPr>
          <p:cNvPr id="2050" name="Picture 2" descr="Image result for im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3764280" cy="1447800"/>
          </a:xfrm>
          <a:prstGeom prst="rect">
            <a:avLst/>
          </a:prstGeom>
          <a:noFill/>
        </p:spPr>
      </p:pic>
      <p:pic>
        <p:nvPicPr>
          <p:cNvPr id="2052" name="Picture 4" descr="Image result for south ko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743200"/>
            <a:ext cx="4624122" cy="1981200"/>
          </a:xfrm>
          <a:prstGeom prst="rect">
            <a:avLst/>
          </a:prstGeom>
          <a:noFill/>
        </p:spPr>
      </p:pic>
      <p:sp>
        <p:nvSpPr>
          <p:cNvPr id="6" name="Curved Left Arrow 5"/>
          <p:cNvSpPr/>
          <p:nvPr/>
        </p:nvSpPr>
        <p:spPr>
          <a:xfrm rot="15961982">
            <a:off x="4413010" y="382365"/>
            <a:ext cx="1426971" cy="3654867"/>
          </a:xfrm>
          <a:prstGeom prst="curvedLeftArrow">
            <a:avLst>
              <a:gd name="adj1" fmla="val 25000"/>
              <a:gd name="adj2" fmla="val 50000"/>
              <a:gd name="adj3" fmla="val 2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321</Words>
  <Application>Microsoft Office PowerPoint</Application>
  <PresentationFormat>On-screen Show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bwilson</dc:creator>
  <cp:lastModifiedBy>bwilson</cp:lastModifiedBy>
  <cp:revision>3</cp:revision>
  <dcterms:created xsi:type="dcterms:W3CDTF">2017-03-22T13:42:47Z</dcterms:created>
  <dcterms:modified xsi:type="dcterms:W3CDTF">2017-03-22T13:46:17Z</dcterms:modified>
</cp:coreProperties>
</file>