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8" r:id="rId4"/>
    <p:sldId id="288" r:id="rId5"/>
    <p:sldId id="271" r:id="rId6"/>
    <p:sldId id="263" r:id="rId7"/>
    <p:sldId id="278" r:id="rId8"/>
    <p:sldId id="268" r:id="rId9"/>
    <p:sldId id="265" r:id="rId10"/>
    <p:sldId id="283" r:id="rId11"/>
    <p:sldId id="269" r:id="rId12"/>
    <p:sldId id="270" r:id="rId13"/>
    <p:sldId id="272" r:id="rId14"/>
    <p:sldId id="273" r:id="rId15"/>
    <p:sldId id="275" r:id="rId16"/>
    <p:sldId id="282" r:id="rId17"/>
    <p:sldId id="290" r:id="rId18"/>
    <p:sldId id="264" r:id="rId19"/>
    <p:sldId id="277" r:id="rId20"/>
    <p:sldId id="279" r:id="rId21"/>
    <p:sldId id="261" r:id="rId22"/>
    <p:sldId id="280" r:id="rId23"/>
    <p:sldId id="281" r:id="rId24"/>
    <p:sldId id="259" r:id="rId25"/>
    <p:sldId id="256" r:id="rId26"/>
    <p:sldId id="284" r:id="rId27"/>
    <p:sldId id="285" r:id="rId28"/>
    <p:sldId id="286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BAB70B-CD15-4D03-A853-D10E6FAAEF48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9B15B5-630D-4042-A887-6FBEBCC1A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Why did southern cotton planters rely on the region’s rivers to ship goods.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lack of roads made shipping by land very difficult.</a:t>
            </a:r>
            <a:endParaRPr lang="en-US" sz="3600" dirty="0"/>
          </a:p>
        </p:txBody>
      </p:sp>
      <p:pic>
        <p:nvPicPr>
          <p:cNvPr id="34818" name="Picture 2" descr="http://www.learnnc.org/lp/media/uploads/2009/08/auto_stuck_in_mu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341346" cy="2209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was one duty of a planter’s wife?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800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Supervising slaves within the household.</a:t>
            </a:r>
            <a:endParaRPr lang="en-US" sz="4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 the help of a white person, free African Amer.’s, (by 1860), could….?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Engage in business transactions.</a:t>
            </a:r>
            <a:endParaRPr lang="en-US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did southerners fear, after cities and states, passed laws limiting the rights of freed slaves and free African-Amer.’s?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88559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Slave Rebellions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7000" r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have some historians called “the invisible institution?”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86600" y="281940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Slave Religion</a:t>
            </a:r>
            <a:endParaRPr lang="en-US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was the effect of Nat Turner’s rebellion of 1831?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886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Slave codes were toughened.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Slaves most often ran away from slaveholders in order to do what?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5334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Visit relatives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encrypted-tbn2.google.com/images?q=tbn:ANd9GcSuLISjS0YhmOvEh7mleejX3-jG3vIdNaGCb4PLmDBURcshpTxv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02836"/>
            <a:ext cx="3124200" cy="2361314"/>
          </a:xfrm>
          <a:prstGeom prst="rect">
            <a:avLst/>
          </a:prstGeom>
          <a:noFill/>
        </p:spPr>
      </p:pic>
      <p:pic>
        <p:nvPicPr>
          <p:cNvPr id="1028" name="Picture 4" descr="https://encrypted-tbn2.google.com/images?q=tbn:ANd9GcSQcgnoyh--kXZAOsfpBi8-wzF9mCUumYWQ7PGHV3vEsPdt2Nw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19586"/>
            <a:ext cx="1981200" cy="2738414"/>
          </a:xfrm>
          <a:prstGeom prst="rect">
            <a:avLst/>
          </a:prstGeom>
          <a:noFill/>
        </p:spPr>
      </p:pic>
      <p:pic>
        <p:nvPicPr>
          <p:cNvPr id="1030" name="Picture 6" descr="https://encrypted-tbn3.google.com/images?q=tbn:ANd9GcR1jHOTb9uKjJQTrIx5EkRYKEbl7PqbNVxdatqmXZ1kk9WxOzLX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2139769" cy="2590800"/>
          </a:xfrm>
          <a:prstGeom prst="rect">
            <a:avLst/>
          </a:prstGeom>
          <a:noFill/>
        </p:spPr>
      </p:pic>
      <p:pic>
        <p:nvPicPr>
          <p:cNvPr id="1032" name="Picture 8" descr="https://encrypted-tbn3.google.com/images?q=tbn:ANd9GcQMoQmcp4u4IwjiUE4TBActDqzhMOFOFWqQMIXstdKsc_AVKc1Rm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600200"/>
            <a:ext cx="2343150" cy="1943100"/>
          </a:xfrm>
          <a:prstGeom prst="rect">
            <a:avLst/>
          </a:prstGeom>
          <a:noFill/>
        </p:spPr>
      </p:pic>
      <p:pic>
        <p:nvPicPr>
          <p:cNvPr id="1034" name="Picture 10" descr="https://encrypted-tbn1.google.com/images?q=tbn:ANd9GcQHGQaIR1Ajdb9G_JmLvsQSAwLOqDZv1CCnlp90fKiYmy6760H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191000"/>
            <a:ext cx="1838325" cy="24860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made agriculture more profitable than industry, in the South?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5842337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Tax cuts</a:t>
            </a:r>
            <a:endParaRPr lang="en-US" sz="6000" b="1" dirty="0"/>
          </a:p>
        </p:txBody>
      </p:sp>
      <p:pic>
        <p:nvPicPr>
          <p:cNvPr id="27650" name="Picture 2" descr="https://encrypted-tbn2.google.com/images?q=tbn:ANd9GcRk44V5xf54hwlVmFVmoYwQ7kB0kaKf558hnvErw23e85WraX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0488"/>
            <a:ext cx="3746224" cy="2515712"/>
          </a:xfrm>
          <a:prstGeom prst="rect">
            <a:avLst/>
          </a:prstGeom>
          <a:noFill/>
        </p:spPr>
      </p:pic>
      <p:sp>
        <p:nvSpPr>
          <p:cNvPr id="6" name="Equal 5"/>
          <p:cNvSpPr/>
          <p:nvPr/>
        </p:nvSpPr>
        <p:spPr>
          <a:xfrm>
            <a:off x="4267200" y="4800600"/>
            <a:ext cx="1143000" cy="914400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2" name="Picture 4" descr="https://encrypted-tbn2.google.com/images?q=tbn:ANd9GcQopE_pX1quUXrQOkFeM0Tv5gBRJf2Pe8-ql3joMqk0LZ1zbG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78" y="4038601"/>
            <a:ext cx="3868322" cy="2788166"/>
          </a:xfrm>
          <a:prstGeom prst="rect">
            <a:avLst/>
          </a:prstGeom>
          <a:noFill/>
        </p:spPr>
      </p:pic>
      <p:sp>
        <p:nvSpPr>
          <p:cNvPr id="8" name="Equal 7"/>
          <p:cNvSpPr/>
          <p:nvPr/>
        </p:nvSpPr>
        <p:spPr>
          <a:xfrm>
            <a:off x="4267200" y="2362200"/>
            <a:ext cx="1143000" cy="914400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4" name="Picture 6" descr="https://encrypted-tbn3.google.com/images?q=tbn:ANd9GcQs343JKGEugb5EeMCDSKoeeLUrtRnRMH43Gc1Opci9fCnNInxF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s://encrypted-tbn3.google.com/images?q=tbn:ANd9GcTJTrFhZ6fE_lT0HERi3drV4FaHWqMPLlOeyrvL7j5FelVATSXj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1000"/>
            <a:ext cx="1600200" cy="15822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2000" b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happened to Nat Turner after the rebellion he started in 1831?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162800" y="2362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was sentenced to death.</a:t>
            </a:r>
            <a:endParaRPr lang="en-US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advantage did skilled slaves have over unskilled slaves?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5720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Earning money to buy their freedom.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9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was responsible for increasing the domestic slave trade in the early 1800’s?</a:t>
            </a:r>
            <a:endParaRPr lang="en-US" sz="3600" dirty="0"/>
          </a:p>
        </p:txBody>
      </p:sp>
      <p:pic>
        <p:nvPicPr>
          <p:cNvPr id="30721" name="Picture 1" descr="\\lsps.org\employees\Aides\bwilson\My Documents\My Pictures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209800"/>
            <a:ext cx="4648200" cy="2971800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1295400" y="1295400"/>
            <a:ext cx="6477000" cy="4800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 act of congress banned the importation of slaves to the U.S.</a:t>
            </a:r>
            <a:endParaRPr lang="en-US" sz="5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Unlike slaves working on the plantations, slaves working in the planter’s houses usually had…..?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Better food, clothing, and shelter.</a:t>
            </a:r>
            <a:endParaRPr lang="en-US" sz="4400" dirty="0"/>
          </a:p>
        </p:txBody>
      </p:sp>
      <p:pic>
        <p:nvPicPr>
          <p:cNvPr id="3074" name="Picture 2" descr="https://encrypted-tbn3.google.com/images?q=tbn:ANd9GcShdOPo8t7OhNqljNFd42SV5qLW8y6MIbuqq98oWpAKkysticlo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2466975" cy="1847851"/>
          </a:xfrm>
          <a:prstGeom prst="rect">
            <a:avLst/>
          </a:prstGeom>
          <a:noFill/>
        </p:spPr>
      </p:pic>
      <p:pic>
        <p:nvPicPr>
          <p:cNvPr id="3076" name="Picture 4" descr="https://encrypted-tbn0.google.com/images?q=tbn:ANd9GcSyMY3-IUTud24lFVrVoppLvjkQrFGcqkXGh8JBM3DTWTpwB6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0"/>
            <a:ext cx="2409825" cy="1895476"/>
          </a:xfrm>
          <a:prstGeom prst="rect">
            <a:avLst/>
          </a:prstGeom>
          <a:noFill/>
        </p:spPr>
      </p:pic>
      <p:pic>
        <p:nvPicPr>
          <p:cNvPr id="3080" name="Picture 8" descr="https://encrypted-tbn2.google.com/images?q=tbn:ANd9GcTVxwqw5rUCZogx_xSFnUHl5HkD1XQ4O2JhqIQm6IbazTtNwkY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1495425" cy="2305103"/>
          </a:xfrm>
          <a:prstGeom prst="rect">
            <a:avLst/>
          </a:prstGeom>
          <a:noFill/>
        </p:spPr>
      </p:pic>
      <p:pic>
        <p:nvPicPr>
          <p:cNvPr id="3082" name="Picture 10" descr="https://encrypted-tbn2.google.com/images?q=tbn:ANd9GcRH-5NGoISQDg-weuRdCV_KPrxsg7zxFcjQ6E_Jn7OuDw3Wth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143000"/>
            <a:ext cx="2105025" cy="21812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Field Slaves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House Slaves</a:t>
            </a:r>
            <a:endParaRPr lang="en-US" sz="2800" dirty="0"/>
          </a:p>
        </p:txBody>
      </p:sp>
      <p:pic>
        <p:nvPicPr>
          <p:cNvPr id="33794" name="Picture 2" descr="http://www.freemaninstitute.com/MaryMcLeodBethune-InstituteKitch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038600"/>
            <a:ext cx="2942375" cy="1981200"/>
          </a:xfrm>
          <a:prstGeom prst="rect">
            <a:avLst/>
          </a:prstGeom>
          <a:noFill/>
        </p:spPr>
      </p:pic>
      <p:pic>
        <p:nvPicPr>
          <p:cNvPr id="33796" name="Picture 4" descr="http://farm4.static.flickr.com/3275/2724476500_a9fe4cb4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378" y="1828800"/>
            <a:ext cx="2170938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were slaves uneducated?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4114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Teaching slaves was prohibited in most states.</a:t>
            </a:r>
            <a:endParaRPr lang="en-US" sz="4400" dirty="0"/>
          </a:p>
        </p:txBody>
      </p:sp>
      <p:pic>
        <p:nvPicPr>
          <p:cNvPr id="11266" name="Picture 2" descr="https://encrypted-tbn2.google.com/images?q=tbn:ANd9GcSWwONgDcYQEgLvjCKRpg49mMQ98w9_OooeEOVXxjnmKTPPLPY9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51670"/>
            <a:ext cx="3125085" cy="4134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16764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NO!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743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NO!!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88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NO!!!</a:t>
            </a:r>
            <a:endParaRPr lang="en-US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did most planters encourage obedience?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181600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Mostly through physical punishment.</a:t>
            </a:r>
            <a:endParaRPr lang="en-US" sz="4400" dirty="0"/>
          </a:p>
        </p:txBody>
      </p:sp>
      <p:pic>
        <p:nvPicPr>
          <p:cNvPr id="10242" name="Picture 2" descr="http://jamesbrett.files.wordpress.com/2011/04/spanking.gif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295650" cy="2895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Many of the first factories of the South were built for….???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1036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processing of crops such as sugar cane.</a:t>
            </a:r>
            <a:endParaRPr lang="en-US" sz="5400" dirty="0"/>
          </a:p>
        </p:txBody>
      </p:sp>
      <p:pic>
        <p:nvPicPr>
          <p:cNvPr id="32770" name="Picture 2" descr="https://encrypted-tbn0.google.com/images?q=tbn:ANd9GcQiQ8y5VCUKsmSiTOuYJZddnUtu7XU0nCbuQ8vPa3bXelKgYeG7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417" y="1828800"/>
            <a:ext cx="7195127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was the “Cotton Belt?”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An area stretching from S. Carolina to Texas that grew most of the country’s cotton</a:t>
            </a:r>
            <a:r>
              <a:rPr lang="en-US" sz="5400" dirty="0" smtClean="0"/>
              <a:t> </a:t>
            </a:r>
            <a:r>
              <a:rPr lang="en-US" sz="4800" dirty="0" smtClean="0"/>
              <a:t>crop.</a:t>
            </a:r>
            <a:endParaRPr lang="en-US" sz="4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what way did the slaves rebel against long working hours?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They slowed down their work in the fields.</a:t>
            </a:r>
            <a:endParaRPr lang="en-US" sz="5400" dirty="0"/>
          </a:p>
        </p:txBody>
      </p:sp>
      <p:pic>
        <p:nvPicPr>
          <p:cNvPr id="7170" name="Picture 2" descr="https://encrypted-tbn1.google.com/images?q=tbn:ANd9GcQKkQHl5va9WHNvKG1m1Fv3q9etBCMeKg5UhKxudLy4eCYywg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1743075" cy="2619375"/>
          </a:xfrm>
          <a:prstGeom prst="rect">
            <a:avLst/>
          </a:prstGeom>
          <a:noFill/>
        </p:spPr>
      </p:pic>
      <p:pic>
        <p:nvPicPr>
          <p:cNvPr id="7172" name="Picture 4" descr="https://encrypted-tbn3.google.com/images?q=tbn:ANd9GcTXThoQnDhA583I_0WawPkM4OC6R7Vd1k25T46CvoM1qNnW-PPY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1905000" cy="2590800"/>
          </a:xfrm>
          <a:prstGeom prst="rect">
            <a:avLst/>
          </a:prstGeom>
          <a:noFill/>
        </p:spPr>
      </p:pic>
      <p:pic>
        <p:nvPicPr>
          <p:cNvPr id="7174" name="Picture 6" descr="https://encrypted-tbn2.google.com/images?q=tbn:ANd9GcQtkKnwmMNLl7E62pDiN3TIaQOjBAhdRT0rFwKu8O61MxC83OHh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200400" cy="2494801"/>
          </a:xfrm>
          <a:prstGeom prst="rect">
            <a:avLst/>
          </a:prstGeom>
          <a:noFill/>
        </p:spPr>
      </p:pic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4038600" y="1828800"/>
            <a:ext cx="1066800" cy="2209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would a slave have worried about the most when coming up for auction.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715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fate of parents, brothers, sisters, and children.</a:t>
            </a:r>
            <a:endParaRPr lang="en-US" sz="40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did enslaved parents pass their culture down to their children?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Through folktales, with traditional characters and morals.</a:t>
            </a:r>
            <a:endParaRPr lang="en-US" sz="4000" dirty="0"/>
          </a:p>
        </p:txBody>
      </p:sp>
      <p:pic>
        <p:nvPicPr>
          <p:cNvPr id="5122" name="Picture 2" descr="https://encrypted-tbn3.google.com/images?q=tbn:ANd9GcQGHUOrjETsJrPKyOJnsVaX-VDx9mROiVi7AArlfGa6YpQxQr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4928053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was the most violent slave uprising in the U.S.?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56388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Nat Turner’s Rebellion.</a:t>
            </a:r>
            <a:endParaRPr lang="en-US" sz="4400" dirty="0"/>
          </a:p>
        </p:txBody>
      </p:sp>
      <p:pic>
        <p:nvPicPr>
          <p:cNvPr id="2050" name="Picture 2" descr="https://encrypted-tbn2.google.com/images?q=tbn:ANd9GcSs5KwL2F3--mKbOoQvFwZHQa5BRLMk7W4A-pyKZT8-6GvLlb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38" y="1752600"/>
            <a:ext cx="2582037" cy="2057400"/>
          </a:xfrm>
          <a:prstGeom prst="rect">
            <a:avLst/>
          </a:prstGeom>
          <a:noFill/>
        </p:spPr>
      </p:pic>
      <p:pic>
        <p:nvPicPr>
          <p:cNvPr id="2052" name="Picture 4" descr="https://encrypted-tbn2.google.com/images?q=tbn:ANd9GcT3wtrexo9zO0Hjiz1ozuqbXqViAyZspAJN8wHbEjjce7rv7p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746734" cy="2057400"/>
          </a:xfrm>
          <a:prstGeom prst="rect">
            <a:avLst/>
          </a:prstGeom>
          <a:noFill/>
        </p:spPr>
      </p:pic>
      <p:pic>
        <p:nvPicPr>
          <p:cNvPr id="2054" name="Picture 6" descr="https://encrypted-tbn0.google.com/images?q=tbn:ANd9GcSWK4MfjSUAg1cTZc_VgUXwm9hBzbOvZ9nWrhY8CuA32dD3lfR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2797944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4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the first half of the 1800’s, what portion of white southern families owned slaves?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6088559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One Third</a:t>
            </a:r>
            <a:endParaRPr lang="en-US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does “crop rotation” involve?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Changing the type of plants grown on a given plot each year in order to protect the land from mineral loss.</a:t>
            </a:r>
            <a:endParaRPr lang="en-US" sz="3600" dirty="0"/>
          </a:p>
        </p:txBody>
      </p:sp>
      <p:pic>
        <p:nvPicPr>
          <p:cNvPr id="30722" name="Picture 2" descr="https://upload.wikimedia.org/wikipedia/mg/9/95/Crop_Ro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267200" cy="44742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were “the slave codes?”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41145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Strict laws that controlled the actions of slaves.</a:t>
            </a:r>
            <a:endParaRPr lang="en-US" sz="4400" dirty="0"/>
          </a:p>
        </p:txBody>
      </p:sp>
      <p:pic>
        <p:nvPicPr>
          <p:cNvPr id="13314" name="Picture 2" descr="Slave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66800"/>
            <a:ext cx="2857500" cy="4460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t="16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Wealthy white southerners used religion to justify the institution of slavery by arguing….?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41145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God created some people to rule over others.</a:t>
            </a:r>
            <a:endParaRPr lang="en-US" sz="44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3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Most of the South’s big cities had started as….?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934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Ship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ping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Center</a:t>
            </a:r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628" name="Picture 4" descr="https://upload.wikimedia.org/wikipedia/commons/f/f8/Bullsey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0"/>
            <a:ext cx="1447800" cy="1447800"/>
          </a:xfrm>
          <a:prstGeom prst="rect">
            <a:avLst/>
          </a:prstGeom>
          <a:noFill/>
        </p:spPr>
      </p:pic>
      <p:pic>
        <p:nvPicPr>
          <p:cNvPr id="26630" name="Picture 6" descr="http://www.bellsnwhistles.com/6aroa/aar0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2788">
            <a:off x="4437182" y="4596291"/>
            <a:ext cx="1219200" cy="304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were spirituals?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4038600"/>
            <a:ext cx="2965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Emotional Christian songs, sung by the slaves.</a:t>
            </a:r>
            <a:endParaRPr lang="en-US" sz="4000" dirty="0"/>
          </a:p>
        </p:txBody>
      </p:sp>
      <p:pic>
        <p:nvPicPr>
          <p:cNvPr id="8194" name="Picture 2" descr="http://www.hertsmusicservice.org.uk/storage/post-images/choirSinging_525x321px.jpg?__SQUARESPACE_CACHEVERSION=1300738868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5000625" cy="3057526"/>
          </a:xfrm>
          <a:prstGeom prst="rect">
            <a:avLst/>
          </a:prstGeom>
          <a:noFill/>
        </p:spPr>
      </p:pic>
      <p:pic>
        <p:nvPicPr>
          <p:cNvPr id="8196" name="Picture 4" descr="https://encrypted-tbn0.google.com/images?q=tbn:ANd9GcTpxfETMustzYwsRe9tA8soGjFnkF90i1Y3AWRzTXkvZYJYdCCA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038600"/>
            <a:ext cx="4441737" cy="2819400"/>
          </a:xfrm>
          <a:prstGeom prst="rect">
            <a:avLst/>
          </a:prstGeom>
          <a:noFill/>
        </p:spPr>
      </p:pic>
      <p:pic>
        <p:nvPicPr>
          <p:cNvPr id="8198" name="Picture 6" descr="https://encrypted-tbn1.google.com/images?q=tbn:ANd9GcTfcDNwSIveunw70zjf9tiJC-GgjBxmojUoFTALUvLuusOlv6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048" y="838200"/>
            <a:ext cx="3799471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…….?...... is a white owner of a small farm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371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Yeoman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526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Metro</vt:lpstr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134</cp:revision>
  <dcterms:created xsi:type="dcterms:W3CDTF">2012-04-10T14:00:06Z</dcterms:created>
  <dcterms:modified xsi:type="dcterms:W3CDTF">2017-03-28T17:09:45Z</dcterms:modified>
</cp:coreProperties>
</file>