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97" r:id="rId5"/>
    <p:sldId id="296" r:id="rId6"/>
    <p:sldId id="257" r:id="rId7"/>
    <p:sldId id="258" r:id="rId8"/>
    <p:sldId id="259" r:id="rId9"/>
    <p:sldId id="260" r:id="rId10"/>
    <p:sldId id="303" r:id="rId11"/>
    <p:sldId id="261" r:id="rId12"/>
    <p:sldId id="262" r:id="rId13"/>
    <p:sldId id="304" r:id="rId14"/>
    <p:sldId id="263" r:id="rId15"/>
    <p:sldId id="264" r:id="rId16"/>
    <p:sldId id="293" r:id="rId17"/>
    <p:sldId id="265" r:id="rId18"/>
    <p:sldId id="266" r:id="rId19"/>
    <p:sldId id="267" r:id="rId20"/>
    <p:sldId id="268" r:id="rId21"/>
    <p:sldId id="290" r:id="rId22"/>
    <p:sldId id="269" r:id="rId23"/>
    <p:sldId id="270" r:id="rId24"/>
    <p:sldId id="271" r:id="rId25"/>
    <p:sldId id="308" r:id="rId26"/>
    <p:sldId id="256" r:id="rId27"/>
    <p:sldId id="272" r:id="rId28"/>
    <p:sldId id="305" r:id="rId29"/>
    <p:sldId id="295" r:id="rId30"/>
    <p:sldId id="273" r:id="rId31"/>
    <p:sldId id="274" r:id="rId32"/>
    <p:sldId id="275" r:id="rId33"/>
    <p:sldId id="286" r:id="rId34"/>
    <p:sldId id="276" r:id="rId35"/>
    <p:sldId id="306" r:id="rId36"/>
    <p:sldId id="277" r:id="rId37"/>
    <p:sldId id="279" r:id="rId38"/>
    <p:sldId id="299" r:id="rId39"/>
    <p:sldId id="298" r:id="rId40"/>
    <p:sldId id="302" r:id="rId41"/>
    <p:sldId id="300" r:id="rId42"/>
    <p:sldId id="301" r:id="rId43"/>
    <p:sldId id="284" r:id="rId44"/>
    <p:sldId id="285" r:id="rId45"/>
    <p:sldId id="287" r:id="rId46"/>
    <p:sldId id="288" r:id="rId47"/>
    <p:sldId id="289" r:id="rId48"/>
    <p:sldId id="291" r:id="rId49"/>
    <p:sldId id="292" r:id="rId50"/>
    <p:sldId id="294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0" y="0"/>
            <a:ext cx="762000" cy="68634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READY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In what case did the Supreme Court ruled that Congress did not have the power to ban slavery, (which angered the Republican party)?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3581401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</a:rPr>
              <a:t>Dred</a:t>
            </a:r>
            <a:r>
              <a:rPr lang="en-US" sz="4800" dirty="0" smtClean="0"/>
              <a:t> Scott decision.</a:t>
            </a:r>
            <a:endParaRPr lang="en-US" sz="4800" dirty="0"/>
          </a:p>
        </p:txBody>
      </p:sp>
      <p:pic>
        <p:nvPicPr>
          <p:cNvPr id="1026" name="Picture 2" descr="https://41.media.tumblr.com/tumblr_m73vlg0oIc1qiqj7no1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3553332" cy="4047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8000" r="-4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Most northerners opposed the Fugitive Slave Act because it </a:t>
            </a:r>
            <a:r>
              <a:rPr lang="en-US" sz="3600" dirty="0" smtClean="0"/>
              <a:t>……?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gave commissioners too much power and should have allowed slaves the right to jury trials.</a:t>
            </a:r>
            <a:r>
              <a:rPr lang="en-US" sz="5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048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en-US" sz="800" dirty="0" err="1" smtClean="0">
                <a:solidFill>
                  <a:schemeClr val="bg1"/>
                </a:solidFill>
              </a:rPr>
              <a:t>Commish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2766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Slave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4000"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purpose of the Lincoln-Douglas debates was for Abraham Lincoln and Stephen Douglas to </a:t>
            </a:r>
            <a:r>
              <a:rPr lang="en-US" sz="3200" dirty="0" smtClean="0"/>
              <a:t>……..?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319117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announce their candidacies for Senator of Illinois and gain the support of voters.</a:t>
            </a:r>
            <a:r>
              <a:rPr lang="en-US" sz="5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2000" r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2057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Why was the case of Anthony Burns </a:t>
            </a:r>
            <a:r>
              <a:rPr lang="en-US" sz="3500" dirty="0" smtClean="0"/>
              <a:t>Important?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6781800" y="1371600"/>
            <a:ext cx="236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It persuaded many to join the abolitionist cause.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changes occurred to political parties in the United States after the Kansas-Nebraska Act was passed?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5715000"/>
            <a:ext cx="86652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The Republican Party formed.</a:t>
            </a:r>
            <a:r>
              <a:rPr lang="en-US" sz="5400" dirty="0"/>
              <a:t> </a:t>
            </a:r>
          </a:p>
        </p:txBody>
      </p:sp>
      <p:pic>
        <p:nvPicPr>
          <p:cNvPr id="32770" name="Picture 2" descr="https://encrypted-tbn3.gstatic.com/images?q=tbn:ANd9GcQM0MeS5rSgOIgVPjybK3PNxfoaKHDZ1rC_jvpT2kCIUajsv4VV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962150" cy="2333625"/>
          </a:xfrm>
          <a:prstGeom prst="rect">
            <a:avLst/>
          </a:prstGeom>
          <a:noFill/>
        </p:spPr>
      </p:pic>
      <p:pic>
        <p:nvPicPr>
          <p:cNvPr id="32772" name="Picture 4" descr="https://encrypted-tbn0.gstatic.com/images?q=tbn:ANd9GcRE7_m_ofWODsf9A25wRiMWxv7pIPLtWTisi_huaFCaA7vsOqv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965" y="1981200"/>
            <a:ext cx="215152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5000" r="-1000"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Wilmot Proviso was an idea proposed to Congress to………?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Prohibit/Ban </a:t>
            </a:r>
            <a:r>
              <a:rPr lang="en-US" sz="4800" dirty="0"/>
              <a:t>slavery in all parts of the Mexican Cession.</a:t>
            </a:r>
            <a:r>
              <a:rPr lang="en-US" sz="5400" dirty="0"/>
              <a:t> </a:t>
            </a:r>
          </a:p>
        </p:txBody>
      </p:sp>
      <p:pic>
        <p:nvPicPr>
          <p:cNvPr id="29698" name="Picture 2" descr="http://i.ytimg.com/vi/0LdB4tDK8-A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1447800" cy="108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2286000"/>
            <a:ext cx="68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ndalus" pitchFamily="18" charset="-78"/>
                <a:cs typeface="Andalus" pitchFamily="18" charset="-78"/>
              </a:rPr>
              <a:t>Mexican Cession</a:t>
            </a:r>
            <a:endParaRPr lang="en-US" sz="105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20000" r="3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/>
              <a:t>The Wilmot Proviso spurred a debate that showed growing </a:t>
            </a:r>
            <a:r>
              <a:rPr lang="en-US" sz="3800" b="1" u="sng" dirty="0">
                <a:solidFill>
                  <a:schemeClr val="accent6">
                    <a:lumMod val="75000"/>
                  </a:schemeClr>
                </a:solidFill>
              </a:rPr>
              <a:t>sectionalism</a:t>
            </a:r>
            <a:r>
              <a:rPr lang="en-US" sz="3800" dirty="0"/>
              <a:t>, which refers </a:t>
            </a:r>
            <a:r>
              <a:rPr lang="en-US" sz="3800" dirty="0" smtClean="0"/>
              <a:t>to…..?</a:t>
            </a:r>
            <a:endParaRPr lang="en-US" sz="3800" dirty="0"/>
          </a:p>
        </p:txBody>
      </p:sp>
      <p:sp>
        <p:nvSpPr>
          <p:cNvPr id="3" name="Rectangle 2"/>
          <p:cNvSpPr/>
          <p:nvPr/>
        </p:nvSpPr>
        <p:spPr>
          <a:xfrm>
            <a:off x="0" y="525756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favoring the interests of a region over </a:t>
            </a:r>
            <a:r>
              <a:rPr lang="en-US" sz="4400" dirty="0" smtClean="0">
                <a:solidFill>
                  <a:srgbClr val="002060"/>
                </a:solidFill>
              </a:rPr>
              <a:t>the interest </a:t>
            </a:r>
            <a:r>
              <a:rPr lang="en-US" sz="4400" dirty="0">
                <a:solidFill>
                  <a:srgbClr val="002060"/>
                </a:solidFill>
              </a:rPr>
              <a:t>of the country.</a:t>
            </a:r>
            <a:r>
              <a:rPr lang="en-US" sz="5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29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0" y="0"/>
            <a:ext cx="274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What did southerners fear after John Brown’s raid on Harpers Ferry?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580453"/>
            <a:ext cx="9144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The safety of the South was in jeopardy, and another attack from the North might occur.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9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When Lincoln was elected in 1860, he stated that the government </a:t>
            </a:r>
            <a:r>
              <a:rPr lang="en-US" sz="4000" dirty="0" smtClean="0"/>
              <a:t>would…..?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48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not start a war with the southern states.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Introduced in 1854, the Kansas-Nebraska Act </a:t>
            </a:r>
            <a:r>
              <a:rPr lang="en-US" sz="4000" dirty="0" smtClean="0"/>
              <a:t>did what?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divided the Louisiana Purchase into two territories. </a:t>
            </a:r>
          </a:p>
        </p:txBody>
      </p:sp>
      <p:pic>
        <p:nvPicPr>
          <p:cNvPr id="28674" name="Picture 2" descr="http://www-tc.pbs.org/wgbh/americanexperience/media/uploads/lincolns_shifting_1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1447800"/>
            <a:ext cx="4881561" cy="3124200"/>
          </a:xfrm>
          <a:prstGeom prst="rect">
            <a:avLst/>
          </a:prstGeom>
          <a:noFill/>
        </p:spPr>
      </p:pic>
      <p:pic>
        <p:nvPicPr>
          <p:cNvPr id="28678" name="Picture 6" descr="https://encrypted-tbn3.gstatic.com/images?q=tbn:ANd9GcTipt3aTpIm6va0xsS7U-cTnsV5N13-k3VUsynrm04YtyyQFR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0" y="1676400"/>
            <a:ext cx="399792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7000" r="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was the position of South Carolina Senator John C. Calhoun in the debate for the Compromise of 1850?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9800" y="2133600"/>
            <a:ext cx="3124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Slave states should separate peacefully from the Union.</a:t>
            </a:r>
            <a:r>
              <a:rPr lang="en-US" sz="5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32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Democrats nominated James Buchanan to run in the 1856 presidential election because he was </a:t>
            </a:r>
            <a:r>
              <a:rPr lang="en-US" sz="4000" dirty="0" smtClean="0"/>
              <a:t>…..?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30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not involved in the Kansas-Nebraska debate. </a:t>
            </a:r>
          </a:p>
        </p:txBody>
      </p:sp>
      <p:pic>
        <p:nvPicPr>
          <p:cNvPr id="27650" name="Picture 2" descr="https://encrypted-tbn0.gstatic.com/images?q=tbn:ANd9GcTXoTskfiM6wvbOVxRblpMJ9VxbHP4kd247q_P-53krlzcp67Km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1066800" cy="1066800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QVbzIPr2mgNnGWLscbjMxSPRPN-J3ED4hrTn-4cnD5GDzFi4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1066800"/>
            <a:ext cx="1071562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Chief Justice Roger B. Taney argued in 1857 that Congress could not prohibit someone from taking slaves into a federal territory because </a:t>
            </a:r>
            <a:r>
              <a:rPr lang="en-US" sz="4000" dirty="0" smtClean="0"/>
              <a:t>……?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slaves were property, and property was defended by law. </a:t>
            </a:r>
          </a:p>
        </p:txBody>
      </p:sp>
      <p:pic>
        <p:nvPicPr>
          <p:cNvPr id="26626" name="Picture 2" descr="https://encrypted-tbn1.gstatic.com/images?q=tbn:ANd9GcQ_qA-tS_i8EnpubzHyAtx4EmMURZNAyWitGp-27ebvXUI7y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1752600" cy="1312759"/>
          </a:xfrm>
          <a:prstGeom prst="rect">
            <a:avLst/>
          </a:prstGeom>
          <a:noFill/>
        </p:spPr>
      </p:pic>
      <p:pic>
        <p:nvPicPr>
          <p:cNvPr id="26628" name="Picture 4" descr="https://encrypted-tbn2.gstatic.com/images?q=tbn:ANd9GcRQIK2ecGXjZP5FreZkQdBzVVE51YbPAiooqFNvheXT9B5hrdnU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1296572" cy="1737675"/>
          </a:xfrm>
          <a:prstGeom prst="rect">
            <a:avLst/>
          </a:prstGeom>
          <a:noFill/>
        </p:spPr>
      </p:pic>
      <p:pic>
        <p:nvPicPr>
          <p:cNvPr id="26630" name="Picture 6" descr="https://encrypted-tbn2.gstatic.com/images?q=tbn:ANd9GcRarPAKvmBGRDfho5KCKX5JtfzA3Rc4pZqxKpftqcaNzvRHWj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971800"/>
            <a:ext cx="2313214" cy="1295400"/>
          </a:xfrm>
          <a:prstGeom prst="rect">
            <a:avLst/>
          </a:prstGeom>
          <a:noFill/>
        </p:spPr>
      </p:pic>
      <p:pic>
        <p:nvPicPr>
          <p:cNvPr id="26632" name="Picture 8" descr="https://encrypted-tbn2.gstatic.com/images?q=tbn:ANd9GcQFdtRWifIO1Cdyxal9oKYocgJgBHejtLRIbVVqfpIjjuoZ8nlzf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743200"/>
            <a:ext cx="2038350" cy="22479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3429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pic>
        <p:nvPicPr>
          <p:cNvPr id="26636" name="Picture 12" descr="https://encrypted-tbn2.gstatic.com/images?q=tbn:ANd9GcT30CW7NSWuDtpwIwDDaLipgjCrfnZoMjWSFhVReJZKhQnH1Nx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5181600"/>
            <a:ext cx="914400" cy="7929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00800" y="33528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3528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6000" r="42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clipartbest.com/cliparts/4cb/4pk/4cb4pkap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78" y="1524000"/>
            <a:ext cx="4194122" cy="2590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did the Freeport Doctrine, </a:t>
            </a:r>
            <a:r>
              <a:rPr lang="en-US" sz="2400" dirty="0" smtClean="0"/>
              <a:t>(proposed </a:t>
            </a:r>
            <a:r>
              <a:rPr lang="en-US" sz="2400" dirty="0"/>
              <a:t>by Stephen </a:t>
            </a:r>
            <a:r>
              <a:rPr lang="en-US" sz="2400" dirty="0" smtClean="0"/>
              <a:t>Douglas)</a:t>
            </a:r>
            <a:r>
              <a:rPr lang="en-US" sz="4000" dirty="0" smtClean="0"/>
              <a:t>, state</a:t>
            </a:r>
            <a:r>
              <a:rPr lang="en-US" sz="4000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decision to practice slavery in the territories belonged to the people.</a:t>
            </a:r>
            <a:r>
              <a:rPr lang="en-US" sz="5400" dirty="0"/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566057" y="2917371"/>
            <a:ext cx="1842179" cy="1569028"/>
          </a:xfrm>
          <a:custGeom>
            <a:avLst/>
            <a:gdLst>
              <a:gd name="connsiteX0" fmla="*/ 1632857 w 1842179"/>
              <a:gd name="connsiteY0" fmla="*/ 1545772 h 1569028"/>
              <a:gd name="connsiteX1" fmla="*/ 1600200 w 1842179"/>
              <a:gd name="connsiteY1" fmla="*/ 1556658 h 1569028"/>
              <a:gd name="connsiteX2" fmla="*/ 1164772 w 1842179"/>
              <a:gd name="connsiteY2" fmla="*/ 1534886 h 1569028"/>
              <a:gd name="connsiteX3" fmla="*/ 1132114 w 1842179"/>
              <a:gd name="connsiteY3" fmla="*/ 1480458 h 1569028"/>
              <a:gd name="connsiteX4" fmla="*/ 1121229 w 1842179"/>
              <a:gd name="connsiteY4" fmla="*/ 1447800 h 1569028"/>
              <a:gd name="connsiteX5" fmla="*/ 1066800 w 1842179"/>
              <a:gd name="connsiteY5" fmla="*/ 1404258 h 1569028"/>
              <a:gd name="connsiteX6" fmla="*/ 1001486 w 1842179"/>
              <a:gd name="connsiteY6" fmla="*/ 1382486 h 1569028"/>
              <a:gd name="connsiteX7" fmla="*/ 968829 w 1842179"/>
              <a:gd name="connsiteY7" fmla="*/ 1371600 h 1569028"/>
              <a:gd name="connsiteX8" fmla="*/ 914400 w 1842179"/>
              <a:gd name="connsiteY8" fmla="*/ 1360715 h 1569028"/>
              <a:gd name="connsiteX9" fmla="*/ 849086 w 1842179"/>
              <a:gd name="connsiteY9" fmla="*/ 1338943 h 1569028"/>
              <a:gd name="connsiteX10" fmla="*/ 751114 w 1842179"/>
              <a:gd name="connsiteY10" fmla="*/ 1306286 h 1569028"/>
              <a:gd name="connsiteX11" fmla="*/ 653143 w 1842179"/>
              <a:gd name="connsiteY11" fmla="*/ 1284515 h 1569028"/>
              <a:gd name="connsiteX12" fmla="*/ 304800 w 1842179"/>
              <a:gd name="connsiteY12" fmla="*/ 1273629 h 1569028"/>
              <a:gd name="connsiteX13" fmla="*/ 283029 w 1842179"/>
              <a:gd name="connsiteY13" fmla="*/ 1240972 h 1569028"/>
              <a:gd name="connsiteX14" fmla="*/ 250372 w 1842179"/>
              <a:gd name="connsiteY14" fmla="*/ 1230086 h 1569028"/>
              <a:gd name="connsiteX15" fmla="*/ 228600 w 1842179"/>
              <a:gd name="connsiteY15" fmla="*/ 1208315 h 1569028"/>
              <a:gd name="connsiteX16" fmla="*/ 206829 w 1842179"/>
              <a:gd name="connsiteY16" fmla="*/ 1143000 h 1569028"/>
              <a:gd name="connsiteX17" fmla="*/ 163286 w 1842179"/>
              <a:gd name="connsiteY17" fmla="*/ 1077686 h 1569028"/>
              <a:gd name="connsiteX18" fmla="*/ 130629 w 1842179"/>
              <a:gd name="connsiteY18" fmla="*/ 1001486 h 1569028"/>
              <a:gd name="connsiteX19" fmla="*/ 87086 w 1842179"/>
              <a:gd name="connsiteY19" fmla="*/ 957943 h 1569028"/>
              <a:gd name="connsiteX20" fmla="*/ 65314 w 1842179"/>
              <a:gd name="connsiteY20" fmla="*/ 892629 h 1569028"/>
              <a:gd name="connsiteX21" fmla="*/ 54429 w 1842179"/>
              <a:gd name="connsiteY21" fmla="*/ 859972 h 1569028"/>
              <a:gd name="connsiteX22" fmla="*/ 54429 w 1842179"/>
              <a:gd name="connsiteY22" fmla="*/ 370115 h 1569028"/>
              <a:gd name="connsiteX23" fmla="*/ 43543 w 1842179"/>
              <a:gd name="connsiteY23" fmla="*/ 337458 h 1569028"/>
              <a:gd name="connsiteX24" fmla="*/ 10886 w 1842179"/>
              <a:gd name="connsiteY24" fmla="*/ 228600 h 1569028"/>
              <a:gd name="connsiteX25" fmla="*/ 0 w 1842179"/>
              <a:gd name="connsiteY25" fmla="*/ 195943 h 1569028"/>
              <a:gd name="connsiteX26" fmla="*/ 10886 w 1842179"/>
              <a:gd name="connsiteY26" fmla="*/ 152400 h 1569028"/>
              <a:gd name="connsiteX27" fmla="*/ 108857 w 1842179"/>
              <a:gd name="connsiteY27" fmla="*/ 108858 h 1569028"/>
              <a:gd name="connsiteX28" fmla="*/ 195943 w 1842179"/>
              <a:gd name="connsiteY28" fmla="*/ 87086 h 1569028"/>
              <a:gd name="connsiteX29" fmla="*/ 206829 w 1842179"/>
              <a:gd name="connsiteY29" fmla="*/ 54429 h 1569028"/>
              <a:gd name="connsiteX30" fmla="*/ 239486 w 1842179"/>
              <a:gd name="connsiteY30" fmla="*/ 43543 h 1569028"/>
              <a:gd name="connsiteX31" fmla="*/ 272143 w 1842179"/>
              <a:gd name="connsiteY31" fmla="*/ 21772 h 1569028"/>
              <a:gd name="connsiteX32" fmla="*/ 359229 w 1842179"/>
              <a:gd name="connsiteY32" fmla="*/ 0 h 1569028"/>
              <a:gd name="connsiteX33" fmla="*/ 598714 w 1842179"/>
              <a:gd name="connsiteY33" fmla="*/ 10886 h 1569028"/>
              <a:gd name="connsiteX34" fmla="*/ 936172 w 1842179"/>
              <a:gd name="connsiteY34" fmla="*/ 32658 h 1569028"/>
              <a:gd name="connsiteX35" fmla="*/ 1132114 w 1842179"/>
              <a:gd name="connsiteY35" fmla="*/ 65315 h 1569028"/>
              <a:gd name="connsiteX36" fmla="*/ 1164772 w 1842179"/>
              <a:gd name="connsiteY36" fmla="*/ 87086 h 1569028"/>
              <a:gd name="connsiteX37" fmla="*/ 1240972 w 1842179"/>
              <a:gd name="connsiteY37" fmla="*/ 108858 h 1569028"/>
              <a:gd name="connsiteX38" fmla="*/ 1273629 w 1842179"/>
              <a:gd name="connsiteY38" fmla="*/ 130629 h 1569028"/>
              <a:gd name="connsiteX39" fmla="*/ 1306286 w 1842179"/>
              <a:gd name="connsiteY39" fmla="*/ 141515 h 1569028"/>
              <a:gd name="connsiteX40" fmla="*/ 1371600 w 1842179"/>
              <a:gd name="connsiteY40" fmla="*/ 174172 h 1569028"/>
              <a:gd name="connsiteX41" fmla="*/ 1426029 w 1842179"/>
              <a:gd name="connsiteY41" fmla="*/ 206829 h 1569028"/>
              <a:gd name="connsiteX42" fmla="*/ 1458686 w 1842179"/>
              <a:gd name="connsiteY42" fmla="*/ 239486 h 1569028"/>
              <a:gd name="connsiteX43" fmla="*/ 1524000 w 1842179"/>
              <a:gd name="connsiteY43" fmla="*/ 304800 h 1569028"/>
              <a:gd name="connsiteX44" fmla="*/ 1578429 w 1842179"/>
              <a:gd name="connsiteY44" fmla="*/ 348343 h 1569028"/>
              <a:gd name="connsiteX45" fmla="*/ 1643743 w 1842179"/>
              <a:gd name="connsiteY45" fmla="*/ 413658 h 1569028"/>
              <a:gd name="connsiteX46" fmla="*/ 1676400 w 1842179"/>
              <a:gd name="connsiteY46" fmla="*/ 446315 h 1569028"/>
              <a:gd name="connsiteX47" fmla="*/ 1698172 w 1842179"/>
              <a:gd name="connsiteY47" fmla="*/ 468086 h 1569028"/>
              <a:gd name="connsiteX48" fmla="*/ 1719943 w 1842179"/>
              <a:gd name="connsiteY48" fmla="*/ 533400 h 1569028"/>
              <a:gd name="connsiteX49" fmla="*/ 1763486 w 1842179"/>
              <a:gd name="connsiteY49" fmla="*/ 587829 h 1569028"/>
              <a:gd name="connsiteX50" fmla="*/ 1807029 w 1842179"/>
              <a:gd name="connsiteY50" fmla="*/ 674915 h 1569028"/>
              <a:gd name="connsiteX51" fmla="*/ 1807029 w 1842179"/>
              <a:gd name="connsiteY51" fmla="*/ 947058 h 1569028"/>
              <a:gd name="connsiteX52" fmla="*/ 1796143 w 1842179"/>
              <a:gd name="connsiteY52" fmla="*/ 979715 h 1569028"/>
              <a:gd name="connsiteX53" fmla="*/ 1752600 w 1842179"/>
              <a:gd name="connsiteY53" fmla="*/ 1034143 h 1569028"/>
              <a:gd name="connsiteX54" fmla="*/ 1741714 w 1842179"/>
              <a:gd name="connsiteY54" fmla="*/ 1077686 h 1569028"/>
              <a:gd name="connsiteX55" fmla="*/ 1719943 w 1842179"/>
              <a:gd name="connsiteY55" fmla="*/ 1143000 h 1569028"/>
              <a:gd name="connsiteX56" fmla="*/ 1698172 w 1842179"/>
              <a:gd name="connsiteY56" fmla="*/ 1371600 h 1569028"/>
              <a:gd name="connsiteX57" fmla="*/ 1687286 w 1842179"/>
              <a:gd name="connsiteY57" fmla="*/ 1404258 h 1569028"/>
              <a:gd name="connsiteX58" fmla="*/ 1654629 w 1842179"/>
              <a:gd name="connsiteY58" fmla="*/ 1513115 h 1569028"/>
              <a:gd name="connsiteX59" fmla="*/ 1632857 w 1842179"/>
              <a:gd name="connsiteY59" fmla="*/ 1545772 h 1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842179" h="1569028">
                <a:moveTo>
                  <a:pt x="1632857" y="1545772"/>
                </a:moveTo>
                <a:cubicBezTo>
                  <a:pt x="1623786" y="1553029"/>
                  <a:pt x="1611675" y="1556658"/>
                  <a:pt x="1600200" y="1556658"/>
                </a:cubicBezTo>
                <a:cubicBezTo>
                  <a:pt x="1257776" y="1556658"/>
                  <a:pt x="1335474" y="1569028"/>
                  <a:pt x="1164772" y="1534886"/>
                </a:cubicBezTo>
                <a:cubicBezTo>
                  <a:pt x="1133931" y="1442365"/>
                  <a:pt x="1176946" y="1555178"/>
                  <a:pt x="1132114" y="1480458"/>
                </a:cubicBezTo>
                <a:cubicBezTo>
                  <a:pt x="1126210" y="1470618"/>
                  <a:pt x="1127133" y="1457640"/>
                  <a:pt x="1121229" y="1447800"/>
                </a:cubicBezTo>
                <a:cubicBezTo>
                  <a:pt x="1113004" y="1434092"/>
                  <a:pt x="1078934" y="1409651"/>
                  <a:pt x="1066800" y="1404258"/>
                </a:cubicBezTo>
                <a:cubicBezTo>
                  <a:pt x="1045829" y="1394937"/>
                  <a:pt x="1023257" y="1389743"/>
                  <a:pt x="1001486" y="1382486"/>
                </a:cubicBezTo>
                <a:cubicBezTo>
                  <a:pt x="990600" y="1378857"/>
                  <a:pt x="980081" y="1373850"/>
                  <a:pt x="968829" y="1371600"/>
                </a:cubicBezTo>
                <a:cubicBezTo>
                  <a:pt x="950686" y="1367972"/>
                  <a:pt x="932250" y="1365583"/>
                  <a:pt x="914400" y="1360715"/>
                </a:cubicBezTo>
                <a:cubicBezTo>
                  <a:pt x="892260" y="1354677"/>
                  <a:pt x="870857" y="1346200"/>
                  <a:pt x="849086" y="1338943"/>
                </a:cubicBezTo>
                <a:lnTo>
                  <a:pt x="751114" y="1306286"/>
                </a:lnTo>
                <a:cubicBezTo>
                  <a:pt x="713700" y="1293815"/>
                  <a:pt x="698649" y="1286910"/>
                  <a:pt x="653143" y="1284515"/>
                </a:cubicBezTo>
                <a:cubicBezTo>
                  <a:pt x="537133" y="1278409"/>
                  <a:pt x="420914" y="1277258"/>
                  <a:pt x="304800" y="1273629"/>
                </a:cubicBezTo>
                <a:cubicBezTo>
                  <a:pt x="297543" y="1262743"/>
                  <a:pt x="293245" y="1249145"/>
                  <a:pt x="283029" y="1240972"/>
                </a:cubicBezTo>
                <a:cubicBezTo>
                  <a:pt x="274069" y="1233804"/>
                  <a:pt x="260211" y="1235990"/>
                  <a:pt x="250372" y="1230086"/>
                </a:cubicBezTo>
                <a:cubicBezTo>
                  <a:pt x="241571" y="1224806"/>
                  <a:pt x="235857" y="1215572"/>
                  <a:pt x="228600" y="1208315"/>
                </a:cubicBezTo>
                <a:cubicBezTo>
                  <a:pt x="221343" y="1186543"/>
                  <a:pt x="219559" y="1162095"/>
                  <a:pt x="206829" y="1143000"/>
                </a:cubicBezTo>
                <a:lnTo>
                  <a:pt x="163286" y="1077686"/>
                </a:lnTo>
                <a:cubicBezTo>
                  <a:pt x="153273" y="1037634"/>
                  <a:pt x="157161" y="1032440"/>
                  <a:pt x="130629" y="1001486"/>
                </a:cubicBezTo>
                <a:cubicBezTo>
                  <a:pt x="117271" y="985901"/>
                  <a:pt x="87086" y="957943"/>
                  <a:pt x="87086" y="957943"/>
                </a:cubicBezTo>
                <a:lnTo>
                  <a:pt x="65314" y="892629"/>
                </a:lnTo>
                <a:lnTo>
                  <a:pt x="54429" y="859972"/>
                </a:lnTo>
                <a:cubicBezTo>
                  <a:pt x="68223" y="625455"/>
                  <a:pt x="72554" y="651065"/>
                  <a:pt x="54429" y="370115"/>
                </a:cubicBezTo>
                <a:cubicBezTo>
                  <a:pt x="53690" y="358664"/>
                  <a:pt x="46695" y="348491"/>
                  <a:pt x="43543" y="337458"/>
                </a:cubicBezTo>
                <a:cubicBezTo>
                  <a:pt x="10637" y="222289"/>
                  <a:pt x="62627" y="383826"/>
                  <a:pt x="10886" y="228600"/>
                </a:cubicBezTo>
                <a:lnTo>
                  <a:pt x="0" y="195943"/>
                </a:lnTo>
                <a:cubicBezTo>
                  <a:pt x="3629" y="181429"/>
                  <a:pt x="2587" y="164848"/>
                  <a:pt x="10886" y="152400"/>
                </a:cubicBezTo>
                <a:cubicBezTo>
                  <a:pt x="25183" y="130955"/>
                  <a:pt x="96833" y="111864"/>
                  <a:pt x="108857" y="108858"/>
                </a:cubicBezTo>
                <a:lnTo>
                  <a:pt x="195943" y="87086"/>
                </a:lnTo>
                <a:cubicBezTo>
                  <a:pt x="199572" y="76200"/>
                  <a:pt x="198715" y="62543"/>
                  <a:pt x="206829" y="54429"/>
                </a:cubicBezTo>
                <a:cubicBezTo>
                  <a:pt x="214943" y="46315"/>
                  <a:pt x="229223" y="48675"/>
                  <a:pt x="239486" y="43543"/>
                </a:cubicBezTo>
                <a:cubicBezTo>
                  <a:pt x="251188" y="37692"/>
                  <a:pt x="259848" y="26243"/>
                  <a:pt x="272143" y="21772"/>
                </a:cubicBezTo>
                <a:cubicBezTo>
                  <a:pt x="300264" y="11546"/>
                  <a:pt x="359229" y="0"/>
                  <a:pt x="359229" y="0"/>
                </a:cubicBezTo>
                <a:lnTo>
                  <a:pt x="598714" y="10886"/>
                </a:lnTo>
                <a:cubicBezTo>
                  <a:pt x="746312" y="18455"/>
                  <a:pt x="794914" y="22568"/>
                  <a:pt x="936172" y="32658"/>
                </a:cubicBezTo>
                <a:cubicBezTo>
                  <a:pt x="1069127" y="85840"/>
                  <a:pt x="887343" y="19421"/>
                  <a:pt x="1132114" y="65315"/>
                </a:cubicBezTo>
                <a:cubicBezTo>
                  <a:pt x="1144973" y="67726"/>
                  <a:pt x="1152747" y="81932"/>
                  <a:pt x="1164772" y="87086"/>
                </a:cubicBezTo>
                <a:cubicBezTo>
                  <a:pt x="1213599" y="108012"/>
                  <a:pt x="1198606" y="87675"/>
                  <a:pt x="1240972" y="108858"/>
                </a:cubicBezTo>
                <a:cubicBezTo>
                  <a:pt x="1252674" y="114709"/>
                  <a:pt x="1261927" y="124778"/>
                  <a:pt x="1273629" y="130629"/>
                </a:cubicBezTo>
                <a:cubicBezTo>
                  <a:pt x="1283892" y="135761"/>
                  <a:pt x="1296023" y="136383"/>
                  <a:pt x="1306286" y="141515"/>
                </a:cubicBezTo>
                <a:cubicBezTo>
                  <a:pt x="1390695" y="183719"/>
                  <a:pt x="1289516" y="146810"/>
                  <a:pt x="1371600" y="174172"/>
                </a:cubicBezTo>
                <a:cubicBezTo>
                  <a:pt x="1439409" y="241978"/>
                  <a:pt x="1341236" y="150300"/>
                  <a:pt x="1426029" y="206829"/>
                </a:cubicBezTo>
                <a:cubicBezTo>
                  <a:pt x="1438838" y="215368"/>
                  <a:pt x="1446860" y="229631"/>
                  <a:pt x="1458686" y="239486"/>
                </a:cubicBezTo>
                <a:cubicBezTo>
                  <a:pt x="1538766" y="306221"/>
                  <a:pt x="1438663" y="202397"/>
                  <a:pt x="1524000" y="304800"/>
                </a:cubicBezTo>
                <a:cubicBezTo>
                  <a:pt x="1554883" y="341859"/>
                  <a:pt x="1537411" y="313185"/>
                  <a:pt x="1578429" y="348343"/>
                </a:cubicBezTo>
                <a:cubicBezTo>
                  <a:pt x="1578450" y="348361"/>
                  <a:pt x="1632848" y="402763"/>
                  <a:pt x="1643743" y="413658"/>
                </a:cubicBezTo>
                <a:lnTo>
                  <a:pt x="1676400" y="446315"/>
                </a:lnTo>
                <a:lnTo>
                  <a:pt x="1698172" y="468086"/>
                </a:lnTo>
                <a:cubicBezTo>
                  <a:pt x="1705429" y="489857"/>
                  <a:pt x="1703716" y="517172"/>
                  <a:pt x="1719943" y="533400"/>
                </a:cubicBezTo>
                <a:cubicBezTo>
                  <a:pt x="1738037" y="551494"/>
                  <a:pt x="1752501" y="563114"/>
                  <a:pt x="1763486" y="587829"/>
                </a:cubicBezTo>
                <a:cubicBezTo>
                  <a:pt x="1803514" y="677891"/>
                  <a:pt x="1762316" y="630202"/>
                  <a:pt x="1807029" y="674915"/>
                </a:cubicBezTo>
                <a:cubicBezTo>
                  <a:pt x="1842179" y="780371"/>
                  <a:pt x="1825426" y="717085"/>
                  <a:pt x="1807029" y="947058"/>
                </a:cubicBezTo>
                <a:cubicBezTo>
                  <a:pt x="1806114" y="958496"/>
                  <a:pt x="1801275" y="969452"/>
                  <a:pt x="1796143" y="979715"/>
                </a:cubicBezTo>
                <a:cubicBezTo>
                  <a:pt x="1782410" y="1007181"/>
                  <a:pt x="1772852" y="1013892"/>
                  <a:pt x="1752600" y="1034143"/>
                </a:cubicBezTo>
                <a:cubicBezTo>
                  <a:pt x="1748971" y="1048657"/>
                  <a:pt x="1746013" y="1063356"/>
                  <a:pt x="1741714" y="1077686"/>
                </a:cubicBezTo>
                <a:cubicBezTo>
                  <a:pt x="1735120" y="1099667"/>
                  <a:pt x="1719943" y="1143000"/>
                  <a:pt x="1719943" y="1143000"/>
                </a:cubicBezTo>
                <a:cubicBezTo>
                  <a:pt x="1715846" y="1196259"/>
                  <a:pt x="1709340" y="1310177"/>
                  <a:pt x="1698172" y="1371600"/>
                </a:cubicBezTo>
                <a:cubicBezTo>
                  <a:pt x="1696119" y="1382890"/>
                  <a:pt x="1690438" y="1393225"/>
                  <a:pt x="1687286" y="1404258"/>
                </a:cubicBezTo>
                <a:cubicBezTo>
                  <a:pt x="1654383" y="1519417"/>
                  <a:pt x="1706366" y="1357901"/>
                  <a:pt x="1654629" y="1513115"/>
                </a:cubicBezTo>
                <a:cubicBezTo>
                  <a:pt x="1642595" y="1549216"/>
                  <a:pt x="1641928" y="1538515"/>
                  <a:pt x="1632857" y="1545772"/>
                </a:cubicBez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 rot="20777691">
            <a:off x="1192277" y="1375136"/>
            <a:ext cx="4716840" cy="99850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Wait!....What?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175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Slave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t="-12000" r="-2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The Election of 1860 	</a:t>
            </a:r>
          </a:p>
          <a:p>
            <a:r>
              <a:rPr lang="en-US" sz="2400" u="sng" dirty="0" smtClean="0"/>
              <a:t>Electoral</a:t>
            </a:r>
            <a:r>
              <a:rPr lang="en-US" sz="2400" dirty="0" smtClean="0"/>
              <a:t>  </a:t>
            </a:r>
            <a:r>
              <a:rPr lang="en-US" sz="2400" u="sng" dirty="0" smtClean="0"/>
              <a:t>Vote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u="sng" dirty="0" smtClean="0"/>
              <a:t>Popular </a:t>
            </a:r>
            <a:r>
              <a:rPr lang="en-US" sz="2400" u="sng" dirty="0"/>
              <a:t>Vote 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u="sng" dirty="0" smtClean="0"/>
              <a:t>% </a:t>
            </a:r>
            <a:r>
              <a:rPr lang="en-US" sz="2400" u="sng" dirty="0"/>
              <a:t>of Pop. Vote </a:t>
            </a:r>
            <a:r>
              <a:rPr lang="en-US" sz="2400" dirty="0"/>
              <a:t>	</a:t>
            </a:r>
          </a:p>
          <a:p>
            <a:r>
              <a:rPr lang="en-US" sz="2400" dirty="0"/>
              <a:t>Lincoln </a:t>
            </a:r>
            <a:r>
              <a:rPr lang="en-US" sz="2400" dirty="0" smtClean="0"/>
              <a:t>    180 </a:t>
            </a:r>
            <a:r>
              <a:rPr lang="en-US" sz="2400" dirty="0"/>
              <a:t>	</a:t>
            </a:r>
            <a:r>
              <a:rPr lang="en-US" sz="2400" dirty="0" smtClean="0"/>
              <a:t>    1,865,593 </a:t>
            </a:r>
            <a:r>
              <a:rPr lang="en-US" sz="2400" dirty="0"/>
              <a:t>	</a:t>
            </a:r>
            <a:r>
              <a:rPr lang="en-US" sz="2400" dirty="0" smtClean="0"/>
              <a:t>          39.8 </a:t>
            </a:r>
            <a:r>
              <a:rPr lang="en-US" sz="2400" dirty="0"/>
              <a:t>	</a:t>
            </a:r>
          </a:p>
          <a:p>
            <a:r>
              <a:rPr lang="en-US" sz="2400" dirty="0"/>
              <a:t>Douglas </a:t>
            </a:r>
            <a:r>
              <a:rPr lang="en-US" sz="2400" dirty="0" smtClean="0"/>
              <a:t>   12 </a:t>
            </a:r>
            <a:r>
              <a:rPr lang="en-US" sz="2400" dirty="0"/>
              <a:t>	</a:t>
            </a:r>
            <a:r>
              <a:rPr lang="en-US" sz="2400" dirty="0" smtClean="0"/>
              <a:t>    1,382,713 </a:t>
            </a:r>
            <a:r>
              <a:rPr lang="en-US" sz="2400" dirty="0"/>
              <a:t>	</a:t>
            </a:r>
            <a:r>
              <a:rPr lang="en-US" sz="2400" dirty="0" smtClean="0"/>
              <a:t>          29.5 </a:t>
            </a:r>
            <a:r>
              <a:rPr lang="en-US" sz="2400" dirty="0"/>
              <a:t>	</a:t>
            </a:r>
          </a:p>
          <a:p>
            <a:r>
              <a:rPr lang="en-US" sz="1200" b="1" dirty="0"/>
              <a:t>Breckinridge</a:t>
            </a:r>
            <a:r>
              <a:rPr lang="en-US" sz="2400" dirty="0"/>
              <a:t> 	</a:t>
            </a:r>
            <a:r>
              <a:rPr lang="en-US" sz="2400" dirty="0" smtClean="0"/>
              <a:t>     72 </a:t>
            </a:r>
            <a:r>
              <a:rPr lang="en-US" sz="2400" dirty="0"/>
              <a:t>	</a:t>
            </a:r>
            <a:r>
              <a:rPr lang="en-US" sz="2400" dirty="0" smtClean="0"/>
              <a:t>     848,536 </a:t>
            </a:r>
            <a:r>
              <a:rPr lang="en-US" sz="2400" dirty="0"/>
              <a:t>	</a:t>
            </a:r>
            <a:r>
              <a:rPr lang="en-US" sz="2400" dirty="0" smtClean="0"/>
              <a:t>          18.1 </a:t>
            </a:r>
            <a:r>
              <a:rPr lang="en-US" sz="2400" dirty="0"/>
              <a:t>	</a:t>
            </a:r>
          </a:p>
          <a:p>
            <a:r>
              <a:rPr lang="en-US" sz="2400" dirty="0"/>
              <a:t>Bell 	</a:t>
            </a:r>
            <a:r>
              <a:rPr lang="en-US" sz="2400" dirty="0" smtClean="0"/>
              <a:t>     39 </a:t>
            </a:r>
            <a:r>
              <a:rPr lang="en-US" sz="2400" dirty="0"/>
              <a:t>	</a:t>
            </a:r>
            <a:r>
              <a:rPr lang="en-US" sz="2400" dirty="0" smtClean="0"/>
              <a:t>     592,906 </a:t>
            </a:r>
            <a:r>
              <a:rPr lang="en-US" sz="2400" dirty="0"/>
              <a:t>	</a:t>
            </a:r>
            <a:r>
              <a:rPr lang="en-US" sz="2400" dirty="0" smtClean="0"/>
              <a:t>          12.6 </a:t>
            </a:r>
            <a:r>
              <a:rPr lang="en-US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124200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i="1" dirty="0"/>
              <a:t>Which of the following statements about the election of 1860 is true? 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dirty="0" smtClean="0"/>
              <a:t>a. 	Senator Douglas was the least popular candidate. 	</a:t>
            </a:r>
          </a:p>
          <a:p>
            <a:endParaRPr lang="en-US" b="1" i="1" dirty="0" smtClean="0"/>
          </a:p>
          <a:p>
            <a:r>
              <a:rPr lang="en-US" dirty="0" smtClean="0"/>
              <a:t>b. </a:t>
            </a:r>
            <a:r>
              <a:rPr lang="en-US" dirty="0"/>
              <a:t>	Abraham Lincoln won both the electoral and the popular votes. 	</a:t>
            </a:r>
          </a:p>
          <a:p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	John C. Breckenridge had the second most electoral votes and the second most </a:t>
            </a:r>
            <a:r>
              <a:rPr lang="en-US" dirty="0" smtClean="0"/>
              <a:t>      	popular </a:t>
            </a:r>
            <a:r>
              <a:rPr lang="en-US" dirty="0"/>
              <a:t>votes. 	</a:t>
            </a:r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. 	John Bell had the least popular votes and the least electoral votes.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r="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helped inspire Harriet Beecher Stowe to write </a:t>
            </a:r>
            <a:r>
              <a:rPr lang="en-US" sz="4000" i="1" dirty="0"/>
              <a:t>Uncle Tom’s Cabin?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00" y="1981200"/>
            <a:ext cx="3429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listening to the stories of fugitive slaves she met in </a:t>
            </a:r>
            <a:r>
              <a:rPr lang="en-US" sz="5400" dirty="0" smtClean="0"/>
              <a:t>Ohio.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After the election of 1860, What did the South decide to do, because they believed their economy and way of life would be destroyed?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752600" y="5486400"/>
            <a:ext cx="5942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Secede from the Union</a:t>
            </a:r>
            <a:endParaRPr lang="en-US" sz="4800" dirty="0"/>
          </a:p>
        </p:txBody>
      </p:sp>
      <p:pic>
        <p:nvPicPr>
          <p:cNvPr id="95234" name="Picture 2" descr="http://www.pirate4x4.com/forum/attachments/general-chit-chat-classics/124376-texasblake-gear-ohsna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733800" cy="2800350"/>
          </a:xfrm>
          <a:prstGeom prst="rect">
            <a:avLst/>
          </a:prstGeom>
          <a:noFill/>
        </p:spPr>
      </p:pic>
      <p:pic>
        <p:nvPicPr>
          <p:cNvPr id="95236" name="Picture 4" descr="https://qph.is.quoracdn.net/main-qimg-f3926c55904f729adc66722e336931ab?convert_to_webp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368717" cy="2819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1556657" y="2896772"/>
            <a:ext cx="2398933" cy="1735365"/>
          </a:xfrm>
          <a:custGeom>
            <a:avLst/>
            <a:gdLst>
              <a:gd name="connsiteX0" fmla="*/ 2155372 w 2398933"/>
              <a:gd name="connsiteY0" fmla="*/ 85914 h 1735365"/>
              <a:gd name="connsiteX1" fmla="*/ 2068286 w 2398933"/>
              <a:gd name="connsiteY1" fmla="*/ 64142 h 1735365"/>
              <a:gd name="connsiteX2" fmla="*/ 2035629 w 2398933"/>
              <a:gd name="connsiteY2" fmla="*/ 53257 h 1735365"/>
              <a:gd name="connsiteX3" fmla="*/ 1970314 w 2398933"/>
              <a:gd name="connsiteY3" fmla="*/ 42371 h 1735365"/>
              <a:gd name="connsiteX4" fmla="*/ 1937657 w 2398933"/>
              <a:gd name="connsiteY4" fmla="*/ 31485 h 1735365"/>
              <a:gd name="connsiteX5" fmla="*/ 1524000 w 2398933"/>
              <a:gd name="connsiteY5" fmla="*/ 31485 h 1735365"/>
              <a:gd name="connsiteX6" fmla="*/ 870857 w 2398933"/>
              <a:gd name="connsiteY6" fmla="*/ 42371 h 1735365"/>
              <a:gd name="connsiteX7" fmla="*/ 685800 w 2398933"/>
              <a:gd name="connsiteY7" fmla="*/ 53257 h 1735365"/>
              <a:gd name="connsiteX8" fmla="*/ 653143 w 2398933"/>
              <a:gd name="connsiteY8" fmla="*/ 75028 h 1735365"/>
              <a:gd name="connsiteX9" fmla="*/ 620486 w 2398933"/>
              <a:gd name="connsiteY9" fmla="*/ 85914 h 1735365"/>
              <a:gd name="connsiteX10" fmla="*/ 566057 w 2398933"/>
              <a:gd name="connsiteY10" fmla="*/ 129457 h 1735365"/>
              <a:gd name="connsiteX11" fmla="*/ 555172 w 2398933"/>
              <a:gd name="connsiteY11" fmla="*/ 162114 h 1735365"/>
              <a:gd name="connsiteX12" fmla="*/ 522514 w 2398933"/>
              <a:gd name="connsiteY12" fmla="*/ 172999 h 1735365"/>
              <a:gd name="connsiteX13" fmla="*/ 489857 w 2398933"/>
              <a:gd name="connsiteY13" fmla="*/ 194771 h 1735365"/>
              <a:gd name="connsiteX14" fmla="*/ 457200 w 2398933"/>
              <a:gd name="connsiteY14" fmla="*/ 227428 h 1735365"/>
              <a:gd name="connsiteX15" fmla="*/ 359229 w 2398933"/>
              <a:gd name="connsiteY15" fmla="*/ 270971 h 1735365"/>
              <a:gd name="connsiteX16" fmla="*/ 293914 w 2398933"/>
              <a:gd name="connsiteY16" fmla="*/ 292742 h 1735365"/>
              <a:gd name="connsiteX17" fmla="*/ 261257 w 2398933"/>
              <a:gd name="connsiteY17" fmla="*/ 303628 h 1735365"/>
              <a:gd name="connsiteX18" fmla="*/ 239486 w 2398933"/>
              <a:gd name="connsiteY18" fmla="*/ 336285 h 1735365"/>
              <a:gd name="connsiteX19" fmla="*/ 206829 w 2398933"/>
              <a:gd name="connsiteY19" fmla="*/ 347171 h 1735365"/>
              <a:gd name="connsiteX20" fmla="*/ 195943 w 2398933"/>
              <a:gd name="connsiteY20" fmla="*/ 379828 h 1735365"/>
              <a:gd name="connsiteX21" fmla="*/ 108857 w 2398933"/>
              <a:gd name="connsiteY21" fmla="*/ 445142 h 1735365"/>
              <a:gd name="connsiteX22" fmla="*/ 65314 w 2398933"/>
              <a:gd name="connsiteY22" fmla="*/ 510457 h 1735365"/>
              <a:gd name="connsiteX23" fmla="*/ 32657 w 2398933"/>
              <a:gd name="connsiteY23" fmla="*/ 608428 h 1735365"/>
              <a:gd name="connsiteX24" fmla="*/ 10886 w 2398933"/>
              <a:gd name="connsiteY24" fmla="*/ 673742 h 1735365"/>
              <a:gd name="connsiteX25" fmla="*/ 0 w 2398933"/>
              <a:gd name="connsiteY25" fmla="*/ 706399 h 1735365"/>
              <a:gd name="connsiteX26" fmla="*/ 10886 w 2398933"/>
              <a:gd name="connsiteY26" fmla="*/ 1000314 h 1735365"/>
              <a:gd name="connsiteX27" fmla="*/ 65314 w 2398933"/>
              <a:gd name="connsiteY27" fmla="*/ 1109171 h 1735365"/>
              <a:gd name="connsiteX28" fmla="*/ 108857 w 2398933"/>
              <a:gd name="connsiteY28" fmla="*/ 1152714 h 1735365"/>
              <a:gd name="connsiteX29" fmla="*/ 152400 w 2398933"/>
              <a:gd name="connsiteY29" fmla="*/ 1218028 h 1735365"/>
              <a:gd name="connsiteX30" fmla="*/ 174172 w 2398933"/>
              <a:gd name="connsiteY30" fmla="*/ 1239799 h 1735365"/>
              <a:gd name="connsiteX31" fmla="*/ 195943 w 2398933"/>
              <a:gd name="connsiteY31" fmla="*/ 1272457 h 1735365"/>
              <a:gd name="connsiteX32" fmla="*/ 206829 w 2398933"/>
              <a:gd name="connsiteY32" fmla="*/ 1305114 h 1735365"/>
              <a:gd name="connsiteX33" fmla="*/ 239486 w 2398933"/>
              <a:gd name="connsiteY33" fmla="*/ 1315999 h 1735365"/>
              <a:gd name="connsiteX34" fmla="*/ 283029 w 2398933"/>
              <a:gd name="connsiteY34" fmla="*/ 1370428 h 1735365"/>
              <a:gd name="connsiteX35" fmla="*/ 315686 w 2398933"/>
              <a:gd name="connsiteY35" fmla="*/ 1392199 h 1735365"/>
              <a:gd name="connsiteX36" fmla="*/ 337457 w 2398933"/>
              <a:gd name="connsiteY36" fmla="*/ 1413971 h 1735365"/>
              <a:gd name="connsiteX37" fmla="*/ 370114 w 2398933"/>
              <a:gd name="connsiteY37" fmla="*/ 1424857 h 1735365"/>
              <a:gd name="connsiteX38" fmla="*/ 402772 w 2398933"/>
              <a:gd name="connsiteY38" fmla="*/ 1446628 h 1735365"/>
              <a:gd name="connsiteX39" fmla="*/ 435429 w 2398933"/>
              <a:gd name="connsiteY39" fmla="*/ 1457514 h 1735365"/>
              <a:gd name="connsiteX40" fmla="*/ 468086 w 2398933"/>
              <a:gd name="connsiteY40" fmla="*/ 1479285 h 1735365"/>
              <a:gd name="connsiteX41" fmla="*/ 500743 w 2398933"/>
              <a:gd name="connsiteY41" fmla="*/ 1490171 h 1735365"/>
              <a:gd name="connsiteX42" fmla="*/ 533400 w 2398933"/>
              <a:gd name="connsiteY42" fmla="*/ 1511942 h 1735365"/>
              <a:gd name="connsiteX43" fmla="*/ 631372 w 2398933"/>
              <a:gd name="connsiteY43" fmla="*/ 1544599 h 1735365"/>
              <a:gd name="connsiteX44" fmla="*/ 664029 w 2398933"/>
              <a:gd name="connsiteY44" fmla="*/ 1555485 h 1735365"/>
              <a:gd name="connsiteX45" fmla="*/ 696686 w 2398933"/>
              <a:gd name="connsiteY45" fmla="*/ 1566371 h 1735365"/>
              <a:gd name="connsiteX46" fmla="*/ 859972 w 2398933"/>
              <a:gd name="connsiteY46" fmla="*/ 1577257 h 1735365"/>
              <a:gd name="connsiteX47" fmla="*/ 947057 w 2398933"/>
              <a:gd name="connsiteY47" fmla="*/ 1599028 h 1735365"/>
              <a:gd name="connsiteX48" fmla="*/ 979714 w 2398933"/>
              <a:gd name="connsiteY48" fmla="*/ 1609914 h 1735365"/>
              <a:gd name="connsiteX49" fmla="*/ 1055914 w 2398933"/>
              <a:gd name="connsiteY49" fmla="*/ 1620799 h 1735365"/>
              <a:gd name="connsiteX50" fmla="*/ 1099457 w 2398933"/>
              <a:gd name="connsiteY50" fmla="*/ 1631685 h 1735365"/>
              <a:gd name="connsiteX51" fmla="*/ 1132114 w 2398933"/>
              <a:gd name="connsiteY51" fmla="*/ 1642571 h 1735365"/>
              <a:gd name="connsiteX52" fmla="*/ 1317172 w 2398933"/>
              <a:gd name="connsiteY52" fmla="*/ 1664342 h 1735365"/>
              <a:gd name="connsiteX53" fmla="*/ 1360714 w 2398933"/>
              <a:gd name="connsiteY53" fmla="*/ 1675228 h 1735365"/>
              <a:gd name="connsiteX54" fmla="*/ 1611086 w 2398933"/>
              <a:gd name="connsiteY54" fmla="*/ 1696999 h 1735365"/>
              <a:gd name="connsiteX55" fmla="*/ 1796143 w 2398933"/>
              <a:gd name="connsiteY55" fmla="*/ 1707885 h 1735365"/>
              <a:gd name="connsiteX56" fmla="*/ 2111829 w 2398933"/>
              <a:gd name="connsiteY56" fmla="*/ 1707885 h 1735365"/>
              <a:gd name="connsiteX57" fmla="*/ 2144486 w 2398933"/>
              <a:gd name="connsiteY57" fmla="*/ 1675228 h 1735365"/>
              <a:gd name="connsiteX58" fmla="*/ 2177143 w 2398933"/>
              <a:gd name="connsiteY58" fmla="*/ 1664342 h 1735365"/>
              <a:gd name="connsiteX59" fmla="*/ 2220686 w 2398933"/>
              <a:gd name="connsiteY59" fmla="*/ 1599028 h 1735365"/>
              <a:gd name="connsiteX60" fmla="*/ 2253343 w 2398933"/>
              <a:gd name="connsiteY60" fmla="*/ 1533714 h 1735365"/>
              <a:gd name="connsiteX61" fmla="*/ 2275114 w 2398933"/>
              <a:gd name="connsiteY61" fmla="*/ 1511942 h 1735365"/>
              <a:gd name="connsiteX62" fmla="*/ 2286000 w 2398933"/>
              <a:gd name="connsiteY62" fmla="*/ 1403085 h 1735365"/>
              <a:gd name="connsiteX63" fmla="*/ 2318657 w 2398933"/>
              <a:gd name="connsiteY63" fmla="*/ 1337771 h 1735365"/>
              <a:gd name="connsiteX64" fmla="*/ 2340429 w 2398933"/>
              <a:gd name="connsiteY64" fmla="*/ 1261571 h 1735365"/>
              <a:gd name="connsiteX65" fmla="*/ 2373086 w 2398933"/>
              <a:gd name="connsiteY65" fmla="*/ 1141828 h 1735365"/>
              <a:gd name="connsiteX66" fmla="*/ 2383972 w 2398933"/>
              <a:gd name="connsiteY66" fmla="*/ 1109171 h 1735365"/>
              <a:gd name="connsiteX67" fmla="*/ 2373086 w 2398933"/>
              <a:gd name="connsiteY67" fmla="*/ 858799 h 1735365"/>
              <a:gd name="connsiteX68" fmla="*/ 2394857 w 2398933"/>
              <a:gd name="connsiteY68" fmla="*/ 608428 h 1735365"/>
              <a:gd name="connsiteX69" fmla="*/ 2383972 w 2398933"/>
              <a:gd name="connsiteY69" fmla="*/ 379828 h 1735365"/>
              <a:gd name="connsiteX70" fmla="*/ 2275114 w 2398933"/>
              <a:gd name="connsiteY70" fmla="*/ 314514 h 1735365"/>
              <a:gd name="connsiteX71" fmla="*/ 2242457 w 2398933"/>
              <a:gd name="connsiteY71" fmla="*/ 303628 h 1735365"/>
              <a:gd name="connsiteX72" fmla="*/ 2220686 w 2398933"/>
              <a:gd name="connsiteY72" fmla="*/ 270971 h 1735365"/>
              <a:gd name="connsiteX73" fmla="*/ 2209800 w 2398933"/>
              <a:gd name="connsiteY73" fmla="*/ 162114 h 1735365"/>
              <a:gd name="connsiteX74" fmla="*/ 2166257 w 2398933"/>
              <a:gd name="connsiteY74" fmla="*/ 118571 h 1735365"/>
              <a:gd name="connsiteX75" fmla="*/ 2155372 w 2398933"/>
              <a:gd name="connsiteY75" fmla="*/ 85914 h 173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398933" h="1735365">
                <a:moveTo>
                  <a:pt x="2155372" y="85914"/>
                </a:moveTo>
                <a:cubicBezTo>
                  <a:pt x="2080727" y="61032"/>
                  <a:pt x="2173365" y="90411"/>
                  <a:pt x="2068286" y="64142"/>
                </a:cubicBezTo>
                <a:cubicBezTo>
                  <a:pt x="2057154" y="61359"/>
                  <a:pt x="2046830" y="55746"/>
                  <a:pt x="2035629" y="53257"/>
                </a:cubicBezTo>
                <a:cubicBezTo>
                  <a:pt x="2014083" y="48469"/>
                  <a:pt x="1992086" y="46000"/>
                  <a:pt x="1970314" y="42371"/>
                </a:cubicBezTo>
                <a:cubicBezTo>
                  <a:pt x="1959428" y="38742"/>
                  <a:pt x="1948858" y="33974"/>
                  <a:pt x="1937657" y="31485"/>
                </a:cubicBezTo>
                <a:cubicBezTo>
                  <a:pt x="1795977" y="0"/>
                  <a:pt x="1693213" y="27806"/>
                  <a:pt x="1524000" y="31485"/>
                </a:cubicBezTo>
                <a:lnTo>
                  <a:pt x="870857" y="42371"/>
                </a:lnTo>
                <a:cubicBezTo>
                  <a:pt x="809171" y="46000"/>
                  <a:pt x="746909" y="44091"/>
                  <a:pt x="685800" y="53257"/>
                </a:cubicBezTo>
                <a:cubicBezTo>
                  <a:pt x="672862" y="55198"/>
                  <a:pt x="664845" y="69177"/>
                  <a:pt x="653143" y="75028"/>
                </a:cubicBezTo>
                <a:cubicBezTo>
                  <a:pt x="642880" y="80160"/>
                  <a:pt x="630749" y="80782"/>
                  <a:pt x="620486" y="85914"/>
                </a:cubicBezTo>
                <a:cubicBezTo>
                  <a:pt x="593021" y="99647"/>
                  <a:pt x="586308" y="109206"/>
                  <a:pt x="566057" y="129457"/>
                </a:cubicBezTo>
                <a:cubicBezTo>
                  <a:pt x="562429" y="140343"/>
                  <a:pt x="563286" y="154000"/>
                  <a:pt x="555172" y="162114"/>
                </a:cubicBezTo>
                <a:cubicBezTo>
                  <a:pt x="547058" y="170228"/>
                  <a:pt x="532777" y="167867"/>
                  <a:pt x="522514" y="172999"/>
                </a:cubicBezTo>
                <a:cubicBezTo>
                  <a:pt x="510812" y="178850"/>
                  <a:pt x="499908" y="186395"/>
                  <a:pt x="489857" y="194771"/>
                </a:cubicBezTo>
                <a:cubicBezTo>
                  <a:pt x="478031" y="204626"/>
                  <a:pt x="469027" y="217573"/>
                  <a:pt x="457200" y="227428"/>
                </a:cubicBezTo>
                <a:cubicBezTo>
                  <a:pt x="422700" y="256178"/>
                  <a:pt x="406693" y="255149"/>
                  <a:pt x="359229" y="270971"/>
                </a:cubicBezTo>
                <a:lnTo>
                  <a:pt x="293914" y="292742"/>
                </a:lnTo>
                <a:lnTo>
                  <a:pt x="261257" y="303628"/>
                </a:lnTo>
                <a:cubicBezTo>
                  <a:pt x="254000" y="314514"/>
                  <a:pt x="249702" y="328112"/>
                  <a:pt x="239486" y="336285"/>
                </a:cubicBezTo>
                <a:cubicBezTo>
                  <a:pt x="230526" y="343453"/>
                  <a:pt x="214943" y="339057"/>
                  <a:pt x="206829" y="347171"/>
                </a:cubicBezTo>
                <a:cubicBezTo>
                  <a:pt x="198715" y="355285"/>
                  <a:pt x="202828" y="370648"/>
                  <a:pt x="195943" y="379828"/>
                </a:cubicBezTo>
                <a:cubicBezTo>
                  <a:pt x="154247" y="435422"/>
                  <a:pt x="156533" y="429251"/>
                  <a:pt x="108857" y="445142"/>
                </a:cubicBezTo>
                <a:cubicBezTo>
                  <a:pt x="94343" y="466914"/>
                  <a:pt x="73588" y="485634"/>
                  <a:pt x="65314" y="510457"/>
                </a:cubicBezTo>
                <a:lnTo>
                  <a:pt x="32657" y="608428"/>
                </a:lnTo>
                <a:lnTo>
                  <a:pt x="10886" y="673742"/>
                </a:lnTo>
                <a:lnTo>
                  <a:pt x="0" y="706399"/>
                </a:lnTo>
                <a:cubicBezTo>
                  <a:pt x="3629" y="804371"/>
                  <a:pt x="4574" y="902479"/>
                  <a:pt x="10886" y="1000314"/>
                </a:cubicBezTo>
                <a:cubicBezTo>
                  <a:pt x="13429" y="1039731"/>
                  <a:pt x="39163" y="1083020"/>
                  <a:pt x="65314" y="1109171"/>
                </a:cubicBezTo>
                <a:cubicBezTo>
                  <a:pt x="79828" y="1123685"/>
                  <a:pt x="97471" y="1135635"/>
                  <a:pt x="108857" y="1152714"/>
                </a:cubicBezTo>
                <a:cubicBezTo>
                  <a:pt x="123371" y="1174485"/>
                  <a:pt x="133897" y="1199526"/>
                  <a:pt x="152400" y="1218028"/>
                </a:cubicBezTo>
                <a:cubicBezTo>
                  <a:pt x="159657" y="1225285"/>
                  <a:pt x="167761" y="1231785"/>
                  <a:pt x="174172" y="1239799"/>
                </a:cubicBezTo>
                <a:cubicBezTo>
                  <a:pt x="182345" y="1250015"/>
                  <a:pt x="190092" y="1260755"/>
                  <a:pt x="195943" y="1272457"/>
                </a:cubicBezTo>
                <a:cubicBezTo>
                  <a:pt x="201075" y="1282720"/>
                  <a:pt x="198715" y="1297000"/>
                  <a:pt x="206829" y="1305114"/>
                </a:cubicBezTo>
                <a:cubicBezTo>
                  <a:pt x="214943" y="1313228"/>
                  <a:pt x="228600" y="1312371"/>
                  <a:pt x="239486" y="1315999"/>
                </a:cubicBezTo>
                <a:cubicBezTo>
                  <a:pt x="255653" y="1340251"/>
                  <a:pt x="260867" y="1352699"/>
                  <a:pt x="283029" y="1370428"/>
                </a:cubicBezTo>
                <a:cubicBezTo>
                  <a:pt x="293245" y="1378601"/>
                  <a:pt x="305470" y="1384026"/>
                  <a:pt x="315686" y="1392199"/>
                </a:cubicBezTo>
                <a:cubicBezTo>
                  <a:pt x="323700" y="1398610"/>
                  <a:pt x="328656" y="1408690"/>
                  <a:pt x="337457" y="1413971"/>
                </a:cubicBezTo>
                <a:cubicBezTo>
                  <a:pt x="347296" y="1419875"/>
                  <a:pt x="359851" y="1419725"/>
                  <a:pt x="370114" y="1424857"/>
                </a:cubicBezTo>
                <a:cubicBezTo>
                  <a:pt x="381816" y="1430708"/>
                  <a:pt x="391070" y="1440777"/>
                  <a:pt x="402772" y="1446628"/>
                </a:cubicBezTo>
                <a:cubicBezTo>
                  <a:pt x="413035" y="1451760"/>
                  <a:pt x="425166" y="1452382"/>
                  <a:pt x="435429" y="1457514"/>
                </a:cubicBezTo>
                <a:cubicBezTo>
                  <a:pt x="447131" y="1463365"/>
                  <a:pt x="456384" y="1473434"/>
                  <a:pt x="468086" y="1479285"/>
                </a:cubicBezTo>
                <a:cubicBezTo>
                  <a:pt x="478349" y="1484417"/>
                  <a:pt x="490480" y="1485039"/>
                  <a:pt x="500743" y="1490171"/>
                </a:cubicBezTo>
                <a:cubicBezTo>
                  <a:pt x="512445" y="1496022"/>
                  <a:pt x="521445" y="1506629"/>
                  <a:pt x="533400" y="1511942"/>
                </a:cubicBezTo>
                <a:cubicBezTo>
                  <a:pt x="533434" y="1511957"/>
                  <a:pt x="615026" y="1539151"/>
                  <a:pt x="631372" y="1544599"/>
                </a:cubicBezTo>
                <a:lnTo>
                  <a:pt x="664029" y="1555485"/>
                </a:lnTo>
                <a:cubicBezTo>
                  <a:pt x="674915" y="1559114"/>
                  <a:pt x="685237" y="1565608"/>
                  <a:pt x="696686" y="1566371"/>
                </a:cubicBezTo>
                <a:lnTo>
                  <a:pt x="859972" y="1577257"/>
                </a:lnTo>
                <a:cubicBezTo>
                  <a:pt x="934630" y="1602142"/>
                  <a:pt x="841955" y="1572752"/>
                  <a:pt x="947057" y="1599028"/>
                </a:cubicBezTo>
                <a:cubicBezTo>
                  <a:pt x="958189" y="1601811"/>
                  <a:pt x="968462" y="1607664"/>
                  <a:pt x="979714" y="1609914"/>
                </a:cubicBezTo>
                <a:cubicBezTo>
                  <a:pt x="1004874" y="1614946"/>
                  <a:pt x="1030670" y="1616209"/>
                  <a:pt x="1055914" y="1620799"/>
                </a:cubicBezTo>
                <a:cubicBezTo>
                  <a:pt x="1070634" y="1623475"/>
                  <a:pt x="1085072" y="1627575"/>
                  <a:pt x="1099457" y="1631685"/>
                </a:cubicBezTo>
                <a:cubicBezTo>
                  <a:pt x="1110490" y="1634837"/>
                  <a:pt x="1120825" y="1640518"/>
                  <a:pt x="1132114" y="1642571"/>
                </a:cubicBezTo>
                <a:cubicBezTo>
                  <a:pt x="1155639" y="1646848"/>
                  <a:pt x="1298136" y="1662227"/>
                  <a:pt x="1317172" y="1664342"/>
                </a:cubicBezTo>
                <a:cubicBezTo>
                  <a:pt x="1331686" y="1667971"/>
                  <a:pt x="1345927" y="1672953"/>
                  <a:pt x="1360714" y="1675228"/>
                </a:cubicBezTo>
                <a:cubicBezTo>
                  <a:pt x="1428981" y="1685731"/>
                  <a:pt x="1550410" y="1693084"/>
                  <a:pt x="1611086" y="1696999"/>
                </a:cubicBezTo>
                <a:lnTo>
                  <a:pt x="1796143" y="1707885"/>
                </a:lnTo>
                <a:cubicBezTo>
                  <a:pt x="1919071" y="1728374"/>
                  <a:pt x="1933212" y="1735365"/>
                  <a:pt x="2111829" y="1707885"/>
                </a:cubicBezTo>
                <a:cubicBezTo>
                  <a:pt x="2127045" y="1705544"/>
                  <a:pt x="2131677" y="1683767"/>
                  <a:pt x="2144486" y="1675228"/>
                </a:cubicBezTo>
                <a:cubicBezTo>
                  <a:pt x="2154033" y="1668863"/>
                  <a:pt x="2166257" y="1667971"/>
                  <a:pt x="2177143" y="1664342"/>
                </a:cubicBezTo>
                <a:cubicBezTo>
                  <a:pt x="2196274" y="1606950"/>
                  <a:pt x="2175385" y="1653390"/>
                  <a:pt x="2220686" y="1599028"/>
                </a:cubicBezTo>
                <a:cubicBezTo>
                  <a:pt x="2279669" y="1528248"/>
                  <a:pt x="2211265" y="1603845"/>
                  <a:pt x="2253343" y="1533714"/>
                </a:cubicBezTo>
                <a:cubicBezTo>
                  <a:pt x="2258623" y="1524913"/>
                  <a:pt x="2267857" y="1519199"/>
                  <a:pt x="2275114" y="1511942"/>
                </a:cubicBezTo>
                <a:cubicBezTo>
                  <a:pt x="2278743" y="1475656"/>
                  <a:pt x="2280455" y="1439128"/>
                  <a:pt x="2286000" y="1403085"/>
                </a:cubicBezTo>
                <a:cubicBezTo>
                  <a:pt x="2292080" y="1363565"/>
                  <a:pt x="2300718" y="1373650"/>
                  <a:pt x="2318657" y="1337771"/>
                </a:cubicBezTo>
                <a:cubicBezTo>
                  <a:pt x="2325931" y="1323224"/>
                  <a:pt x="2337639" y="1274128"/>
                  <a:pt x="2340429" y="1261571"/>
                </a:cubicBezTo>
                <a:cubicBezTo>
                  <a:pt x="2360945" y="1169248"/>
                  <a:pt x="2339100" y="1243784"/>
                  <a:pt x="2373086" y="1141828"/>
                </a:cubicBezTo>
                <a:lnTo>
                  <a:pt x="2383972" y="1109171"/>
                </a:lnTo>
                <a:cubicBezTo>
                  <a:pt x="2380343" y="1025714"/>
                  <a:pt x="2373086" y="942335"/>
                  <a:pt x="2373086" y="858799"/>
                </a:cubicBezTo>
                <a:cubicBezTo>
                  <a:pt x="2373086" y="664004"/>
                  <a:pt x="2362805" y="704590"/>
                  <a:pt x="2394857" y="608428"/>
                </a:cubicBezTo>
                <a:cubicBezTo>
                  <a:pt x="2391229" y="532228"/>
                  <a:pt x="2398933" y="454633"/>
                  <a:pt x="2383972" y="379828"/>
                </a:cubicBezTo>
                <a:cubicBezTo>
                  <a:pt x="2375433" y="337134"/>
                  <a:pt x="2302623" y="323684"/>
                  <a:pt x="2275114" y="314514"/>
                </a:cubicBezTo>
                <a:lnTo>
                  <a:pt x="2242457" y="303628"/>
                </a:lnTo>
                <a:cubicBezTo>
                  <a:pt x="2235200" y="292742"/>
                  <a:pt x="2223628" y="283719"/>
                  <a:pt x="2220686" y="270971"/>
                </a:cubicBezTo>
                <a:cubicBezTo>
                  <a:pt x="2212486" y="235438"/>
                  <a:pt x="2222065" y="196456"/>
                  <a:pt x="2209800" y="162114"/>
                </a:cubicBezTo>
                <a:cubicBezTo>
                  <a:pt x="2202896" y="142783"/>
                  <a:pt x="2175436" y="136931"/>
                  <a:pt x="2166257" y="118571"/>
                </a:cubicBezTo>
                <a:lnTo>
                  <a:pt x="2155372" y="85914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How did the idea of popular sovereignty affect slavery in the United States?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States or territories would decide whether to permit slavery. </a:t>
            </a:r>
          </a:p>
        </p:txBody>
      </p:sp>
      <p:sp>
        <p:nvSpPr>
          <p:cNvPr id="20482" name="AutoShape 2" descr="Image result for popular sovereignt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Image result for popular sovereignty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theconstitutionuchishiba11.weebly.com/uploads/1/3/8/2/13821207/217861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834902" cy="1066800"/>
          </a:xfrm>
          <a:prstGeom prst="rect">
            <a:avLst/>
          </a:prstGeom>
          <a:noFill/>
        </p:spPr>
      </p:pic>
      <p:pic>
        <p:nvPicPr>
          <p:cNvPr id="20488" name="Picture 8" descr="http://wp.streetwise.co/wp-content/uploads/2013/07/FlagEa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743200"/>
            <a:ext cx="2200275" cy="1626091"/>
          </a:xfrm>
          <a:prstGeom prst="rect">
            <a:avLst/>
          </a:prstGeom>
          <a:noFill/>
        </p:spPr>
      </p:pic>
      <p:pic>
        <p:nvPicPr>
          <p:cNvPr id="20490" name="Picture 10" descr="http://laschoolreport.com/wp-content/uploads/2013/02/your-vote_count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828800"/>
            <a:ext cx="1990725" cy="1981878"/>
          </a:xfrm>
          <a:prstGeom prst="rect">
            <a:avLst/>
          </a:prstGeom>
          <a:noFill/>
        </p:spPr>
      </p:pic>
      <p:pic>
        <p:nvPicPr>
          <p:cNvPr id="20492" name="Picture 12" descr="http://www.presentation-process.com/images/ballot-box-in-powerpo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057400"/>
            <a:ext cx="1524000" cy="139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Southern Democrats trusted Franklin Pierce to represent their party in the election of 1852 because he </a:t>
            </a:r>
            <a:r>
              <a:rPr lang="en-US" sz="4000" dirty="0" smtClean="0"/>
              <a:t>……..?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promised to enforce the Fugitive Slave Act.</a:t>
            </a:r>
            <a:r>
              <a:rPr lang="en-US" sz="5400" dirty="0"/>
              <a:t> </a:t>
            </a:r>
          </a:p>
        </p:txBody>
      </p:sp>
      <p:pic>
        <p:nvPicPr>
          <p:cNvPr id="19458" name="Picture 2" descr="http://imgc.allpostersimages.com/images/P-473-488-90/30/3033/LBMBF00Z/posters/escaped-slave-captured-under-the-fugitive-slave-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5181600" cy="3888939"/>
          </a:xfrm>
          <a:prstGeom prst="rect">
            <a:avLst/>
          </a:prstGeom>
          <a:noFill/>
        </p:spPr>
      </p:pic>
      <p:pic>
        <p:nvPicPr>
          <p:cNvPr id="19460" name="Picture 4" descr="https://www.whitehouse.gov/sites/whitehouse.gov/files/images/first-family/14_franklin_pie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364141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1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Why was John Brown’s raid on Harpers Ferry a failure?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He </a:t>
            </a:r>
            <a:r>
              <a:rPr lang="en-US" sz="5400" dirty="0" smtClean="0"/>
              <a:t>didn’t </a:t>
            </a:r>
            <a:r>
              <a:rPr lang="en-US" sz="5400" dirty="0"/>
              <a:t>have enough supporters for his cause.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was Abraham Lincoln’s opinion of John Brown’s raid in Virginia?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816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The antislavery movement should </a:t>
            </a:r>
            <a:r>
              <a:rPr lang="en-US" sz="4400" b="1" i="1" u="sng" dirty="0"/>
              <a:t>not</a:t>
            </a:r>
            <a:r>
              <a:rPr lang="en-US" sz="4400" dirty="0"/>
              <a:t> be one of violence and bloodshed.</a:t>
            </a:r>
            <a:r>
              <a:rPr lang="en-US" sz="5400" dirty="0"/>
              <a:t> </a:t>
            </a:r>
          </a:p>
        </p:txBody>
      </p:sp>
      <p:pic>
        <p:nvPicPr>
          <p:cNvPr id="22530" name="Picture 2" descr="https://encrypted-tbn1.gstatic.com/images?q=tbn:ANd9GcR_gn9kdAk_YOV1b693wgbHCa710FOiaQjCa6PmQPCkwrR3d5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76600"/>
            <a:ext cx="2344270" cy="1905000"/>
          </a:xfrm>
          <a:prstGeom prst="rect">
            <a:avLst/>
          </a:prstGeom>
          <a:noFill/>
        </p:spPr>
      </p:pic>
      <p:pic>
        <p:nvPicPr>
          <p:cNvPr id="22534" name="Picture 6" descr="https://encrypted-tbn3.gstatic.com/images?q=tbn:ANd9GcSLElgNOvvksDgH35P7aihXmtzGCqyGVtSK2f73jw--5W1zAHBT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2066925" cy="2209801"/>
          </a:xfrm>
          <a:prstGeom prst="rect">
            <a:avLst/>
          </a:prstGeom>
          <a:noFill/>
        </p:spPr>
      </p:pic>
      <p:pic>
        <p:nvPicPr>
          <p:cNvPr id="22538" name="Picture 10" descr="https://encrypted-tbn3.gstatic.com/images?q=tbn:ANd9GcT7atNrWPCF-QcJKyyW-59FUL9EJr7Qt5wLMpPw_I4VkQRn_RBN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1295400" cy="1685926"/>
          </a:xfrm>
          <a:prstGeom prst="rect">
            <a:avLst/>
          </a:prstGeom>
          <a:noFill/>
        </p:spPr>
      </p:pic>
      <p:pic>
        <p:nvPicPr>
          <p:cNvPr id="22540" name="Picture 12" descr="https://encrypted-tbn1.gstatic.com/images?q=tbn:ANd9GcSOCpOHJ1rmsYO2pcywLjJK1Rqtc3Zy1dLQMa4giZivEKjZ4ZlE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725" y="2514600"/>
            <a:ext cx="2200275" cy="2514601"/>
          </a:xfrm>
          <a:prstGeom prst="rect">
            <a:avLst/>
          </a:prstGeom>
          <a:noFill/>
        </p:spPr>
      </p:pic>
      <p:pic>
        <p:nvPicPr>
          <p:cNvPr id="17410" name="Picture 2" descr="https://i.imgur.com/4YLt8k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295400"/>
            <a:ext cx="1981200" cy="19812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2209800" y="1676400"/>
            <a:ext cx="1295400" cy="1219200"/>
          </a:xfrm>
          <a:prstGeom prst="line">
            <a:avLst/>
          </a:prstGeom>
          <a:ln w="76200">
            <a:solidFill>
              <a:srgbClr val="C0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28194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 Blood Shed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Why were Republicans angered by the </a:t>
            </a:r>
            <a:r>
              <a:rPr lang="en-US" sz="3600" i="1" dirty="0" err="1" smtClean="0"/>
              <a:t>Dred</a:t>
            </a:r>
            <a:r>
              <a:rPr lang="en-US" sz="3600" i="1" dirty="0" smtClean="0"/>
              <a:t> </a:t>
            </a:r>
            <a:r>
              <a:rPr lang="en-US" sz="3600" i="1" dirty="0"/>
              <a:t>Scott decision?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The </a:t>
            </a:r>
            <a:r>
              <a:rPr lang="en-US" sz="4400" dirty="0"/>
              <a:t>Supreme Court ruled that Congress did not have the power to ban </a:t>
            </a:r>
            <a:r>
              <a:rPr lang="en-US" sz="4400" dirty="0" smtClean="0"/>
              <a:t>slavery.</a:t>
            </a:r>
            <a:endParaRPr lang="en-US" sz="5400" dirty="0"/>
          </a:p>
        </p:txBody>
      </p:sp>
      <p:pic>
        <p:nvPicPr>
          <p:cNvPr id="39938" name="Picture 2" descr="https://upload.wikimedia.org/wikipedia/commons/4/48/Dred_Scott_photograph_(circa_185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3312911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9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Kansas-Nebraska Act led to the </a:t>
            </a:r>
            <a:r>
              <a:rPr lang="en-US" sz="4000" dirty="0" smtClean="0"/>
              <a:t>…..?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return of the slavery issue between the North and South. </a:t>
            </a:r>
          </a:p>
        </p:txBody>
      </p:sp>
      <p:pic>
        <p:nvPicPr>
          <p:cNvPr id="16390" name="Picture 6" descr="https://amh2091473373.files.wordpress.com/2014/11/breakchains-gif-sm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1788762" cy="1758950"/>
          </a:xfrm>
          <a:prstGeom prst="rect">
            <a:avLst/>
          </a:prstGeom>
          <a:noFill/>
        </p:spPr>
      </p:pic>
      <p:pic>
        <p:nvPicPr>
          <p:cNvPr id="16392" name="Picture 8" descr="http://furtaev.ru/preview/chained_han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352800"/>
            <a:ext cx="2285861" cy="203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r="39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was the significance of the election of 1860?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96007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It showed that the South was losing its political power in the nation.</a:t>
            </a:r>
            <a:r>
              <a:rPr lang="en-US" sz="5400" dirty="0"/>
              <a:t> </a:t>
            </a:r>
          </a:p>
        </p:txBody>
      </p:sp>
      <p:pic>
        <p:nvPicPr>
          <p:cNvPr id="15366" name="Picture 6" descr="http://static.ddmcdn.com/gif/india-blackout-energy-grid-120802-67702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2971800" cy="1981200"/>
          </a:xfrm>
          <a:prstGeom prst="rect">
            <a:avLst/>
          </a:prstGeom>
          <a:noFill/>
        </p:spPr>
      </p:pic>
      <p:pic>
        <p:nvPicPr>
          <p:cNvPr id="15368" name="Picture 8" descr="http://4.bp.blogspot.com/-R6HFAA2KYU4/VY-W8Iv0awI/AAAAAAAAM_I/lqi2I-6RiCc/s1600/WhiteHouseFl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219200"/>
            <a:ext cx="2641600" cy="19812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20262899">
            <a:off x="4830192" y="2710688"/>
            <a:ext cx="1074562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Left Arrow 9"/>
          <p:cNvSpPr/>
          <p:nvPr/>
        </p:nvSpPr>
        <p:spPr>
          <a:xfrm>
            <a:off x="8686800" y="1981200"/>
            <a:ext cx="457200" cy="25146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chemeClr val="accent1">
                <a:lumMod val="60000"/>
                <a:lumOff val="40000"/>
              </a:schemeClr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cdn2.iconfinder.com/data/icons/the-politics/350/Justice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181600" cy="51816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balance between free and slave states ended in the Union, as a consequence of the……?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981200" y="5791200"/>
            <a:ext cx="5406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Compromise of 1850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Free </a:t>
            </a:r>
            <a:r>
              <a:rPr lang="en-US" sz="900" dirty="0" smtClean="0">
                <a:solidFill>
                  <a:srgbClr val="FFC000"/>
                </a:solidFill>
              </a:rPr>
              <a:t>States</a:t>
            </a:r>
            <a:endParaRPr lang="en-US" sz="9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88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Slave </a:t>
            </a:r>
            <a:r>
              <a:rPr lang="en-US" sz="900" dirty="0" smtClean="0">
                <a:solidFill>
                  <a:srgbClr val="FFC000"/>
                </a:solidFill>
              </a:rPr>
              <a:t>States</a:t>
            </a:r>
            <a:endParaRPr lang="en-US" sz="9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Why was the Democratic </a:t>
            </a:r>
            <a:r>
              <a:rPr lang="en-US" sz="4000" dirty="0" smtClean="0"/>
              <a:t>Party not </a:t>
            </a:r>
            <a:r>
              <a:rPr lang="en-US" sz="4000" dirty="0"/>
              <a:t>a strong force in the election of </a:t>
            </a:r>
            <a:r>
              <a:rPr lang="en-US" sz="4000" dirty="0" smtClean="0"/>
              <a:t>1860?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Democrats could not agree on a single candidate so their votes were divided between two candidates. </a:t>
            </a:r>
          </a:p>
        </p:txBody>
      </p:sp>
      <p:pic>
        <p:nvPicPr>
          <p:cNvPr id="20484" name="Picture 4" descr="https://encrypted-tbn1.gstatic.com/images?q=tbn:ANd9GcQxI21HNrdcVuHNo2MY34VVLERgN-0OtOAvlQdpIIhilsu7tF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720058" cy="34769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4724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Republican             Democrat            Democrat</a:t>
            </a:r>
            <a:endParaRPr lang="en-US" dirty="0"/>
          </a:p>
        </p:txBody>
      </p:sp>
      <p:sp>
        <p:nvSpPr>
          <p:cNvPr id="7" name="Division 6"/>
          <p:cNvSpPr/>
          <p:nvPr/>
        </p:nvSpPr>
        <p:spPr>
          <a:xfrm>
            <a:off x="5029200" y="4800600"/>
            <a:ext cx="304800" cy="228600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 r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Newly elected President Lincoln affirmed </a:t>
            </a:r>
            <a:r>
              <a:rPr lang="en-US" sz="3600" dirty="0" smtClean="0"/>
              <a:t>that..?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05400" y="4800600"/>
            <a:ext cx="4038600" cy="21544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citizens have the right to overthrow the government.</a:t>
            </a:r>
            <a:r>
              <a:rPr lang="en-US" sz="5400" dirty="0"/>
              <a:t>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495800" y="609600"/>
            <a:ext cx="4495800" cy="4114800"/>
          </a:xfrm>
          <a:prstGeom prst="wedgeEllipseCallout">
            <a:avLst>
              <a:gd name="adj1" fmla="val -72822"/>
              <a:gd name="adj2" fmla="val 1322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“Any people anywhere, being inclined and having the power, have the right to rise up, and shake off the existing government, and form a new one that suits them better. This is a most valuable - a most sacred right - a right, which we hope and believe, is to liberate the world.”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In 1854 the Republican Party rallied around </a:t>
            </a:r>
            <a:r>
              <a:rPr lang="en-US" sz="4000" dirty="0" smtClean="0">
                <a:solidFill>
                  <a:prstClr val="black"/>
                </a:solidFill>
              </a:rPr>
              <a:t>the……?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791200"/>
            <a:ext cx="86411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spread of slavery in the West.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Which was an aspect of the Fugitive Slave Act that horrified northerners?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19117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Some free African Americans had been captured and sent to the South.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1266" name="Picture 2" descr="http://www.ncregister.com/images/sized/images/uploads/12years-255x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1"/>
            <a:ext cx="3134032" cy="4191000"/>
          </a:xfrm>
          <a:prstGeom prst="rect">
            <a:avLst/>
          </a:prstGeom>
          <a:noFill/>
        </p:spPr>
      </p:pic>
      <p:pic>
        <p:nvPicPr>
          <p:cNvPr id="11268" name="Picture 4" descr="http://www.unsungfilms.com/wp-content/uploads/2013/12/12-years-a-slave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4800600" cy="2590800"/>
          </a:xfrm>
          <a:prstGeom prst="rect">
            <a:avLst/>
          </a:prstGeom>
          <a:noFill/>
        </p:spPr>
      </p:pic>
      <p:pic>
        <p:nvPicPr>
          <p:cNvPr id="11270" name="Picture 6" descr="https://static-secure.guim.co.uk/sys-images/Guardian/About/General/2013/12/24/1387888389142/12-Years-a-Slave---2014-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962400"/>
            <a:ext cx="4114800" cy="147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Which was an aspect of the Fugitive Slave Act that horrified northerners?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5600" y="1524001"/>
            <a:ext cx="2438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Some free African Americans had been captured and sent to the South.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7000"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What was Senator Henry Clay’s contribution in the Compromise of 1850?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251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proposing </a:t>
            </a:r>
            <a:r>
              <a:rPr lang="en-US" sz="4000" dirty="0" smtClean="0">
                <a:solidFill>
                  <a:prstClr val="black"/>
                </a:solidFill>
              </a:rPr>
              <a:t>that        &gt; California </a:t>
            </a:r>
            <a:r>
              <a:rPr lang="en-US" sz="4000" dirty="0">
                <a:solidFill>
                  <a:prstClr val="black"/>
                </a:solidFill>
              </a:rPr>
              <a:t>enter the Union as a free </a:t>
            </a:r>
            <a:r>
              <a:rPr lang="en-US" sz="4000" dirty="0" smtClean="0">
                <a:solidFill>
                  <a:prstClr val="black"/>
                </a:solidFill>
              </a:rPr>
              <a:t>state.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t="9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\\lsps.org\employees\Aides\bwilson\My Documents\My Pictures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76400"/>
            <a:ext cx="4648200" cy="2971800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2667000" y="762000"/>
            <a:ext cx="6477000" cy="4800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contributed to the Sack of Lawrence?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25756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The antislavery government in Kansas declared slavery illegal in the state.</a:t>
            </a:r>
            <a:r>
              <a:rPr lang="en-US" sz="54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Why did the southern states decided to secede from the Union after the election of 1860?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257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The southern economy and way of life would be destroyed. </a:t>
            </a:r>
          </a:p>
        </p:txBody>
      </p:sp>
      <p:pic>
        <p:nvPicPr>
          <p:cNvPr id="39938" name="Picture 2" descr="http://www.books4you.addr.com/new_broke_po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0"/>
            <a:ext cx="1600200" cy="2157413"/>
          </a:xfrm>
          <a:prstGeom prst="rect">
            <a:avLst/>
          </a:prstGeom>
          <a:noFill/>
        </p:spPr>
      </p:pic>
      <p:pic>
        <p:nvPicPr>
          <p:cNvPr id="39940" name="Picture 4" descr="https://encrypted-tbn1.gstatic.com/images?q=tbn:ANd9GcTvgLCqVRHNRL0IaSJYQ_J58lLoYGVPjT6SkPJTdE6a11crbcN4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0"/>
            <a:ext cx="2143125" cy="2143125"/>
          </a:xfrm>
          <a:prstGeom prst="rect">
            <a:avLst/>
          </a:prstGeom>
          <a:noFill/>
        </p:spPr>
      </p:pic>
      <p:pic>
        <p:nvPicPr>
          <p:cNvPr id="39942" name="Picture 6" descr="https://encrypted-tbn0.gstatic.com/images?q=tbn:ANd9GcQrY-CWov2t2iWtlMXG5S_enY-lfwMcUDO60a4hRy2bJXj5Wm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1819275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27432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6670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1905000"/>
            <a:ext cx="1143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South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6469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Explain the Fugitive Slave Act.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dirty="0"/>
              <a:t>Commissioners benefited from returning slaves to slaveholders.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8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did Harriet Beecher Stowe do to influence the debate over slavery?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She exposed </a:t>
            </a:r>
            <a:r>
              <a:rPr lang="en-US" sz="5400" dirty="0"/>
              <a:t>the harsh reality of slave </a:t>
            </a:r>
            <a:r>
              <a:rPr lang="en-US" sz="5400" dirty="0" smtClean="0"/>
              <a:t>life, through her book.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8000" r="23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did the Freeport Doctrine, </a:t>
            </a:r>
            <a:r>
              <a:rPr lang="en-US" sz="4000" dirty="0" smtClean="0"/>
              <a:t>(proposed </a:t>
            </a:r>
            <a:r>
              <a:rPr lang="en-US" sz="4000" dirty="0"/>
              <a:t>by Stephen </a:t>
            </a:r>
            <a:r>
              <a:rPr lang="en-US" sz="4000" dirty="0" smtClean="0"/>
              <a:t>Douglas), state</a:t>
            </a:r>
            <a:r>
              <a:rPr lang="en-US" sz="4000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decision to practice slavery in the territories belonged to the people.</a:t>
            </a:r>
            <a:r>
              <a:rPr lang="en-US" sz="5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 the Lincoln-Douglas debates, Abraham Lincoln accused Democrats of wanting </a:t>
            </a:r>
            <a:r>
              <a:rPr lang="en-US" sz="4000" dirty="0" smtClean="0"/>
              <a:t>to..?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09600" y="5934670"/>
            <a:ext cx="7906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/>
              <a:t>spread slavery in the West. </a:t>
            </a:r>
          </a:p>
        </p:txBody>
      </p:sp>
      <p:pic>
        <p:nvPicPr>
          <p:cNvPr id="51202" name="Picture 2" descr="https://encrypted-tbn2.gstatic.com/images?q=tbn:ANd9GcRmKuKb9s_CSHiCREUeRBjDf5Ak6jp9QdW93b9cmdA1VsxGWMt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1522306" cy="2209800"/>
          </a:xfrm>
          <a:prstGeom prst="rect">
            <a:avLst/>
          </a:prstGeom>
          <a:noFill/>
        </p:spPr>
      </p:pic>
      <p:pic>
        <p:nvPicPr>
          <p:cNvPr id="51204" name="Picture 4" descr="http://usa.usembassy.de/images/linco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1524000" cy="2125266"/>
          </a:xfrm>
          <a:prstGeom prst="rect">
            <a:avLst/>
          </a:prstGeom>
          <a:noFill/>
        </p:spPr>
      </p:pic>
      <p:pic>
        <p:nvPicPr>
          <p:cNvPr id="51206" name="Picture 6" descr="http://www.revcom.us/i/288/SlavePen-DC5940640-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81400"/>
            <a:ext cx="3571875" cy="2085976"/>
          </a:xfrm>
          <a:prstGeom prst="rect">
            <a:avLst/>
          </a:prstGeom>
          <a:noFill/>
        </p:spPr>
      </p:pic>
      <p:pic>
        <p:nvPicPr>
          <p:cNvPr id="51208" name="Picture 8" descr="http://www.pbs.org/wgbh/aia/part4/images/4tear44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2286000" cy="1714500"/>
          </a:xfrm>
          <a:prstGeom prst="rect">
            <a:avLst/>
          </a:prstGeom>
          <a:noFill/>
        </p:spPr>
      </p:pic>
      <p:pic>
        <p:nvPicPr>
          <p:cNvPr id="51210" name="Picture 10" descr="http://1.bp.blogspot.com/-rkMrFZ0EmfM/Tfd6DXpu_BI/AAAAAAAAHKw/j7CKCA1UhoI/s1600/Westward_Expansion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508248"/>
            <a:ext cx="3657600" cy="2340865"/>
          </a:xfrm>
          <a:prstGeom prst="rect">
            <a:avLst/>
          </a:prstGeom>
          <a:noFill/>
        </p:spPr>
      </p:pic>
      <p:pic>
        <p:nvPicPr>
          <p:cNvPr id="51212" name="Picture 12" descr="https://encrypted-tbn1.gstatic.com/images?q=tbn:ANd9GcS_6oW_U2QA8r6OMjYOSlIyZ2KN1zrbtrmYiEX6DASXgBm4MZD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524000"/>
            <a:ext cx="2590800" cy="18339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910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 did John </a:t>
            </a:r>
            <a:r>
              <a:rPr lang="en-US" sz="3200" dirty="0"/>
              <a:t>Brown’s raid on Harpers Ferry do to affected life in the United States by </a:t>
            </a:r>
            <a:r>
              <a:rPr lang="en-US" sz="3200" dirty="0" smtClean="0"/>
              <a:t>……?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It heightened </a:t>
            </a:r>
            <a:r>
              <a:rPr lang="en-US" sz="4800" dirty="0"/>
              <a:t>the conflicts between slave and free states. </a:t>
            </a:r>
          </a:p>
        </p:txBody>
      </p:sp>
      <p:pic>
        <p:nvPicPr>
          <p:cNvPr id="4098" name="Picture 2" descr="http://www.awb.com/dailydose/wp-content/uploads/2015/10/John_B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352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4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Supreme Court’s ruling in </a:t>
            </a:r>
            <a:r>
              <a:rPr lang="en-US" sz="3600" i="1" dirty="0" err="1"/>
              <a:t>Dred</a:t>
            </a:r>
            <a:r>
              <a:rPr lang="en-US" sz="3600" i="1" dirty="0"/>
              <a:t> Scott v. </a:t>
            </a:r>
            <a:r>
              <a:rPr lang="en-US" sz="3600" i="1" dirty="0" err="1"/>
              <a:t>Sandford</a:t>
            </a:r>
            <a:r>
              <a:rPr lang="en-US" sz="3600" i="1" dirty="0"/>
              <a:t> established </a:t>
            </a:r>
            <a:r>
              <a:rPr lang="en-US" sz="3600" i="1" dirty="0" smtClean="0"/>
              <a:t>that..?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867400" y="1"/>
            <a:ext cx="3276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Missouri Compromise’s restriction on slavery </a:t>
            </a:r>
            <a:r>
              <a:rPr lang="en-US" sz="3600" dirty="0" smtClean="0"/>
              <a:t>was unconstitutional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Harriet Beecher Stowe’s </a:t>
            </a:r>
            <a:r>
              <a:rPr lang="en-US" sz="2800" b="1" i="1" dirty="0"/>
              <a:t>Uncle Tom’s Cabin is a/an </a:t>
            </a:r>
            <a:r>
              <a:rPr lang="en-US" sz="2800" b="1" i="1" dirty="0" smtClean="0"/>
              <a:t>…..?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581400" y="6019800"/>
            <a:ext cx="2230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Novel</a:t>
            </a:r>
            <a:r>
              <a:rPr lang="en-US" sz="6000" dirty="0"/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Why did members of the Free-Soil Party support the abolition of slavery?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for fear that slave labor would have taken white workers’ </a:t>
            </a:r>
            <a:r>
              <a:rPr lang="en-US" sz="3600" dirty="0" smtClean="0"/>
              <a:t>jobs.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8000" r="43000"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John Brown’s raid on Harper’s Ferry affected life in the U.S. by…..?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10200"/>
            <a:ext cx="9144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Heightening the conflicts between slave and free states.</a:t>
            </a:r>
            <a:endParaRPr lang="en-US" sz="4800" dirty="0"/>
          </a:p>
        </p:txBody>
      </p:sp>
      <p:pic>
        <p:nvPicPr>
          <p:cNvPr id="97282" name="Picture 2" descr="https://upload.wikimedia.org/wikipedia/commons/8/85/The_Old_Flag_Never_Touched_the_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76425"/>
            <a:ext cx="38100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13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was a consequence of the Compromise of 1850?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The balance between free and slave states ended in the Union</a:t>
            </a:r>
            <a:r>
              <a:rPr lang="en-US" dirty="0"/>
              <a:t>. </a:t>
            </a:r>
          </a:p>
        </p:txBody>
      </p:sp>
      <p:pic>
        <p:nvPicPr>
          <p:cNvPr id="38916" name="Picture 4" descr="https://encrypted-tbn0.gstatic.com/images?q=tbn:ANd9GcS8Zs3to4sBF1AQ20sP3o2Dc1cqyC44jobpzBZ7Z0d_zxi99xzg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2209800" cy="1470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4191000"/>
            <a:ext cx="45720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648200"/>
            <a:ext cx="4572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191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64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Why did the Whigs pass over President Millard Fillmore when choosing their candidate for the election of 1852?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102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His strict enforcement of fugitive slave laws would cost votes.</a:t>
            </a:r>
            <a:r>
              <a:rPr lang="en-US" sz="5400" dirty="0"/>
              <a:t> </a:t>
            </a:r>
          </a:p>
        </p:txBody>
      </p:sp>
      <p:pic>
        <p:nvPicPr>
          <p:cNvPr id="37890" name="Picture 2" descr="https://encrypted-tbn3.gstatic.com/images?q=tbn:ANd9GcS1iEOXPx4NhBRifbFuMy3g5rZmR3YV4IT_lAMyBbGB0TOAu1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975694" cy="1752600"/>
          </a:xfrm>
          <a:prstGeom prst="rect">
            <a:avLst/>
          </a:prstGeom>
          <a:noFill/>
        </p:spPr>
      </p:pic>
      <p:pic>
        <p:nvPicPr>
          <p:cNvPr id="36866" name="Picture 2" descr="http://vignette2.wikia.nocookie.net/zh.uncyclopedia/images/d/dc/Millard-fillmore.jpg/revision/latest?cb=20130406053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243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What, South </a:t>
            </a:r>
            <a:r>
              <a:rPr lang="en-US" sz="3200" dirty="0"/>
              <a:t>Carolina </a:t>
            </a:r>
            <a:r>
              <a:rPr lang="en-US" sz="3200" dirty="0" smtClean="0"/>
              <a:t>Senator, (in </a:t>
            </a:r>
            <a:r>
              <a:rPr lang="en-US" sz="3200" dirty="0"/>
              <a:t>the debate for the Compromise of </a:t>
            </a:r>
            <a:r>
              <a:rPr lang="en-US" sz="3200" dirty="0" smtClean="0"/>
              <a:t>1850), believed that the Slave states should separate peacefully from the Union?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019800" y="21336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524000" y="2971800"/>
            <a:ext cx="2807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John C. Calhoun</a:t>
            </a:r>
            <a:endParaRPr lang="en-US" sz="6000" dirty="0"/>
          </a:p>
        </p:txBody>
      </p:sp>
      <p:pic>
        <p:nvPicPr>
          <p:cNvPr id="2050" name="Picture 2" descr="https://pbs.twimg.com/media/B0-v_XWCUAAD1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2895600" cy="4922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6400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1849 Calvin Klein </a:t>
            </a:r>
            <a:r>
              <a:rPr lang="en-US" sz="1400" dirty="0" err="1" smtClean="0"/>
              <a:t>ad.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8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On the night of May 24, 1856, five pro-slavery men were killed in Kansas. What is this event called?</a:t>
            </a:r>
            <a:r>
              <a:rPr lang="en-US" sz="40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93467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/>
              <a:t>ThePottawatomie</a:t>
            </a:r>
            <a:r>
              <a:rPr lang="en-US" sz="5400" dirty="0" smtClean="0"/>
              <a:t> Massacre.</a:t>
            </a:r>
            <a:endParaRPr lang="en-US" sz="5400" dirty="0"/>
          </a:p>
        </p:txBody>
      </p:sp>
      <p:pic>
        <p:nvPicPr>
          <p:cNvPr id="36866" name="Picture 2" descr="https://encrypted-tbn0.gstatic.com/images?q=tbn:ANd9GcS6ir3IC-V5EgBDG2fQqzFgSLvkjUwnCMZ0u99l2YaAOKUeH5J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3700577" cy="2028825"/>
          </a:xfrm>
          <a:prstGeom prst="rect">
            <a:avLst/>
          </a:prstGeom>
          <a:noFill/>
        </p:spPr>
      </p:pic>
      <p:pic>
        <p:nvPicPr>
          <p:cNvPr id="36868" name="Picture 4" descr="https://encrypted-tbn3.gstatic.com/images?q=tbn:ANd9GcQn9R34gxnH9-dFie_SgPo9jS0Yl4xxTBzCFKEkY2BrzXqVhiVA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05200"/>
            <a:ext cx="2362200" cy="329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9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was the result of the Pottawatomie Massacre?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Kansas collapsed into a civil war and many citizens were killed.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1234</Words>
  <Application>Microsoft Office PowerPoint</Application>
  <PresentationFormat>On-screen Show (4:3)</PresentationFormat>
  <Paragraphs>134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225</cp:revision>
  <dcterms:created xsi:type="dcterms:W3CDTF">2013-04-25T13:47:50Z</dcterms:created>
  <dcterms:modified xsi:type="dcterms:W3CDTF">2017-04-19T13:11:06Z</dcterms:modified>
</cp:coreProperties>
</file>