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CEB8-399A-4958-A2BE-FE0CED7D3A1B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6EC9-F54D-4927-B506-0FCBED7C2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CEB8-399A-4958-A2BE-FE0CED7D3A1B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6EC9-F54D-4927-B506-0FCBED7C2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CEB8-399A-4958-A2BE-FE0CED7D3A1B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6EC9-F54D-4927-B506-0FCBED7C2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CEB8-399A-4958-A2BE-FE0CED7D3A1B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6EC9-F54D-4927-B506-0FCBED7C2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CEB8-399A-4958-A2BE-FE0CED7D3A1B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6EC9-F54D-4927-B506-0FCBED7C2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04D30F-4ADA-4411-8F11-B0013635894F}" type="datetimeFigureOut">
              <a:rPr lang="en-US" smtClean="0">
                <a:solidFill>
                  <a:srgbClr val="D6ECFF"/>
                </a:solidFill>
              </a:rPr>
              <a:pPr/>
              <a:t>5/8/2017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DCA2F2-691E-4974-9C7E-3966801C87D4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04D30F-4ADA-4411-8F11-B0013635894F}" type="datetimeFigureOut">
              <a:rPr lang="en-US" smtClean="0">
                <a:solidFill>
                  <a:srgbClr val="D6ECFF"/>
                </a:solidFill>
              </a:rPr>
              <a:pPr/>
              <a:t>5/8/2017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DCA2F2-691E-4974-9C7E-3966801C87D4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04D30F-4ADA-4411-8F11-B0013635894F}" type="datetimeFigureOut">
              <a:rPr lang="en-US" smtClean="0">
                <a:solidFill>
                  <a:srgbClr val="D6ECFF"/>
                </a:solidFill>
              </a:rPr>
              <a:pPr/>
              <a:t>5/8/2017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DCA2F2-691E-4974-9C7E-3966801C87D4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04D30F-4ADA-4411-8F11-B0013635894F}" type="datetimeFigureOut">
              <a:rPr lang="en-US" smtClean="0">
                <a:solidFill>
                  <a:srgbClr val="D6ECFF"/>
                </a:solidFill>
              </a:rPr>
              <a:pPr/>
              <a:t>5/8/2017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DCA2F2-691E-4974-9C7E-3966801C87D4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04D30F-4ADA-4411-8F11-B0013635894F}" type="datetimeFigureOut">
              <a:rPr lang="en-US" smtClean="0">
                <a:solidFill>
                  <a:srgbClr val="D6ECFF"/>
                </a:solidFill>
              </a:rPr>
              <a:pPr/>
              <a:t>5/8/2017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DCA2F2-691E-4974-9C7E-3966801C87D4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04D30F-4ADA-4411-8F11-B0013635894F}" type="datetimeFigureOut">
              <a:rPr lang="en-US" smtClean="0">
                <a:solidFill>
                  <a:srgbClr val="D6ECFF"/>
                </a:solidFill>
              </a:rPr>
              <a:pPr/>
              <a:t>5/8/2017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DCA2F2-691E-4974-9C7E-3966801C87D4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CEB8-399A-4958-A2BE-FE0CED7D3A1B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6EC9-F54D-4927-B506-0FCBED7C2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04D30F-4ADA-4411-8F11-B0013635894F}" type="datetimeFigureOut">
              <a:rPr lang="en-US" smtClean="0">
                <a:solidFill>
                  <a:srgbClr val="D6ECFF"/>
                </a:solidFill>
              </a:rPr>
              <a:pPr/>
              <a:t>5/8/2017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DCA2F2-691E-4974-9C7E-3966801C87D4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04D30F-4ADA-4411-8F11-B0013635894F}" type="datetimeFigureOut">
              <a:rPr lang="en-US" smtClean="0">
                <a:solidFill>
                  <a:srgbClr val="D6ECFF"/>
                </a:solidFill>
              </a:rPr>
              <a:pPr/>
              <a:t>5/8/2017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DCA2F2-691E-4974-9C7E-3966801C87D4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504D30F-4ADA-4411-8F11-B0013635894F}" type="datetimeFigureOut">
              <a:rPr lang="en-US" smtClean="0">
                <a:solidFill>
                  <a:srgbClr val="D6ECFF"/>
                </a:solidFill>
              </a:rPr>
              <a:pPr/>
              <a:t>5/8/2017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1DCA2F2-691E-4974-9C7E-3966801C87D4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04D30F-4ADA-4411-8F11-B0013635894F}" type="datetimeFigureOut">
              <a:rPr lang="en-US" smtClean="0">
                <a:solidFill>
                  <a:srgbClr val="D6ECFF"/>
                </a:solidFill>
              </a:rPr>
              <a:pPr/>
              <a:t>5/8/2017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DCA2F2-691E-4974-9C7E-3966801C87D4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04D30F-4ADA-4411-8F11-B0013635894F}" type="datetimeFigureOut">
              <a:rPr lang="en-US" smtClean="0">
                <a:solidFill>
                  <a:srgbClr val="D6ECFF"/>
                </a:solidFill>
              </a:rPr>
              <a:pPr/>
              <a:t>5/8/2017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DCA2F2-691E-4974-9C7E-3966801C87D4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CEB8-399A-4958-A2BE-FE0CED7D3A1B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6EC9-F54D-4927-B506-0FCBED7C2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CEB8-399A-4958-A2BE-FE0CED7D3A1B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6EC9-F54D-4927-B506-0FCBED7C2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CEB8-399A-4958-A2BE-FE0CED7D3A1B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6EC9-F54D-4927-B506-0FCBED7C2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CEB8-399A-4958-A2BE-FE0CED7D3A1B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6EC9-F54D-4927-B506-0FCBED7C2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CEB8-399A-4958-A2BE-FE0CED7D3A1B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6EC9-F54D-4927-B506-0FCBED7C2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3CEB8-399A-4958-A2BE-FE0CED7D3A1B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C6EC9-F54D-4927-B506-0FCBED7C23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4D30F-4ADA-4411-8F11-B00136358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CA2F2-691E-4974-9C7E-3966801C8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504D30F-4ADA-4411-8F11-B0013635894F}" type="datetimeFigureOut">
              <a:rPr lang="en-US" smtClean="0">
                <a:solidFill>
                  <a:srgbClr val="D6ECFF"/>
                </a:solidFill>
              </a:rPr>
              <a:pPr/>
              <a:t>5/8/2017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1DCA2F2-691E-4974-9C7E-3966801C87D4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685800"/>
            <a:ext cx="4572000" cy="55872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43600" y="38862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Ch 16. </a:t>
            </a:r>
          </a:p>
          <a:p>
            <a:pPr algn="ctr"/>
            <a:r>
              <a:rPr lang="en-US" b="1" dirty="0">
                <a:solidFill>
                  <a:prstClr val="black"/>
                </a:solidFill>
              </a:rPr>
              <a:t>Study </a:t>
            </a:r>
            <a:r>
              <a:rPr lang="en-US" b="1" dirty="0" smtClean="0">
                <a:solidFill>
                  <a:prstClr val="black"/>
                </a:solidFill>
              </a:rPr>
              <a:t>Guide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</a:rPr>
              <a:t>Part 2</a:t>
            </a:r>
            <a:endParaRPr lang="en-US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0"/>
            <a:ext cx="78791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During the Civil War many women…?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1242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prstClr val="black"/>
                </a:solidFill>
              </a:rPr>
              <a:t>provided medical care for soldiers injured in the war.</a:t>
            </a:r>
            <a:endParaRPr lang="en-US" sz="6000" dirty="0">
              <a:solidFill>
                <a:prstClr val="black"/>
              </a:solidFill>
            </a:endParaRPr>
          </a:p>
        </p:txBody>
      </p:sp>
      <p:pic>
        <p:nvPicPr>
          <p:cNvPr id="59394" name="Picture 2" descr="https://encrypted-tbn3.gstatic.com/images?q=tbn:ANd9GcThPjMLRug8k50G6F5E2uc11e1lh-nt7PVbMhMyMatO38GJLtf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2619375" cy="1743076"/>
          </a:xfrm>
          <a:prstGeom prst="rect">
            <a:avLst/>
          </a:prstGeom>
          <a:noFill/>
        </p:spPr>
      </p:pic>
      <p:pic>
        <p:nvPicPr>
          <p:cNvPr id="59396" name="Picture 4" descr="https://encrypted-tbn0.gstatic.com/images?q=tbn:ANd9GcS54fQ7ANCaPpuIopeCMEpNi3xRYsceNney10W2dVyClkdchtJ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990600"/>
            <a:ext cx="2143125" cy="2143125"/>
          </a:xfrm>
          <a:prstGeom prst="rect">
            <a:avLst/>
          </a:prstGeom>
          <a:noFill/>
        </p:spPr>
      </p:pic>
      <p:pic>
        <p:nvPicPr>
          <p:cNvPr id="59398" name="Picture 6" descr="https://encrypted-tbn3.gstatic.com/images?q=tbn:ANd9GcRRXbww_5kEAa1JM18lPNqyhGUMLLilc-AGMPwHShK9K0K733TZW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5295900"/>
            <a:ext cx="2171700" cy="1562100"/>
          </a:xfrm>
          <a:prstGeom prst="rect">
            <a:avLst/>
          </a:prstGeom>
          <a:noFill/>
        </p:spPr>
      </p:pic>
      <p:pic>
        <p:nvPicPr>
          <p:cNvPr id="59400" name="Picture 8" descr="https://encrypted-tbn2.gstatic.com/images?q=tbn:ANd9GcQYFLVQ-dRIn6FqK75GSmkuMdB18IplmzezeIa1Fe5wyuu6Tx4Dj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990600"/>
            <a:ext cx="2705100" cy="1695451"/>
          </a:xfrm>
          <a:prstGeom prst="rect">
            <a:avLst/>
          </a:prstGeom>
          <a:noFill/>
        </p:spPr>
      </p:pic>
      <p:pic>
        <p:nvPicPr>
          <p:cNvPr id="59402" name="Picture 10" descr="https://encrypted-tbn1.gstatic.com/images?q=tbn:ANd9GcTbQxggkT3WUljEuuMNJgkc5SyPgLaC8IKQmpSifo7FEkNvpUR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25" y="5210175"/>
            <a:ext cx="2771775" cy="1647825"/>
          </a:xfrm>
          <a:prstGeom prst="rect">
            <a:avLst/>
          </a:prstGeom>
          <a:noFill/>
        </p:spPr>
      </p:pic>
      <p:pic>
        <p:nvPicPr>
          <p:cNvPr id="59404" name="Picture 12" descr="https://encrypted-tbn2.gstatic.com/images?q=tbn:ANd9GcS1KDVXXdB8CheSmuOyRJ0xL_2R_HnpwHxdg7Fr45yS2TksoIa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876800"/>
            <a:ext cx="249555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32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0" y="-863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</a:pPr>
            <a:r>
              <a:rPr lang="en-US" sz="3600" dirty="0">
                <a:solidFill>
                  <a:prstClr val="black"/>
                </a:solidFill>
              </a:rPr>
              <a:t>Life for African Americans in the South changed after the Civil War because many African Americans….?</a:t>
            </a:r>
            <a:endParaRPr lang="en-US" sz="3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53456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</a:rPr>
              <a:t>were now free because of the Emancipation Proclamation.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5122" name="Picture 2" descr="Image result for emancipation proclam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76400"/>
            <a:ext cx="38441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133600"/>
            <a:ext cx="3429000" cy="267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4000"/>
            <a:lum/>
          </a:blip>
          <a:srcRect/>
          <a:stretch>
            <a:fillRect l="-7000" t="36000" r="-7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14801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</a:pP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Why did the Union find it difficult to maintain the blockade it set up to control southern ports?</a:t>
            </a:r>
            <a:endParaRPr lang="en-US" sz="4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encrypted-tbn1.gstatic.com/images?q=tbn:ANd9GcTfFSoXKkHQf5_5EjJivIBx48oWj9jKTrBV9Tawc3FFIU9YvD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371600"/>
            <a:ext cx="2971800" cy="1213339"/>
          </a:xfrm>
          <a:prstGeom prst="rect">
            <a:avLst/>
          </a:prstGeom>
          <a:noFill/>
        </p:spPr>
      </p:pic>
      <p:pic>
        <p:nvPicPr>
          <p:cNvPr id="1028" name="Picture 4" descr="https://encrypted-tbn0.gstatic.com/images?q=tbn:ANd9GcTjMXNXA27kCF-Ta791zZ-oPC3dDGbzCM_Nqw-Rome7xj6OBMecO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9200"/>
            <a:ext cx="2505075" cy="1828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81000" y="3962400"/>
            <a:ext cx="63246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 Union navy had to patrol thousands of miles of coastline.</a:t>
            </a:r>
            <a:endParaRPr lang="en-US" sz="3600" b="1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-50877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Why was the Battle of Gettysburg a turning point in the Civil War?</a:t>
            </a:r>
            <a:endParaRPr lang="en-US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41145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</a:rPr>
              <a:t>It was the last time Lee’s troops launched an attack in the North.</a:t>
            </a:r>
            <a:endParaRPr lang="en-US" sz="4400" dirty="0">
              <a:solidFill>
                <a:prstClr val="black"/>
              </a:solidFill>
            </a:endParaRPr>
          </a:p>
        </p:txBody>
      </p:sp>
      <p:pic>
        <p:nvPicPr>
          <p:cNvPr id="7176" name="Picture 8" descr="Image result for cartoon of bugs bunny no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324600" y="1752600"/>
            <a:ext cx="2068525" cy="3505200"/>
          </a:xfrm>
          <a:prstGeom prst="rect">
            <a:avLst/>
          </a:prstGeom>
          <a:noFill/>
        </p:spPr>
      </p:pic>
      <p:pic>
        <p:nvPicPr>
          <p:cNvPr id="7186" name="Picture 18" descr="Image result for cartoon of mason dixon line civil w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981200"/>
            <a:ext cx="5850467" cy="3290888"/>
          </a:xfrm>
          <a:prstGeom prst="rect">
            <a:avLst/>
          </a:prstGeom>
          <a:noFill/>
        </p:spPr>
      </p:pic>
      <p:pic>
        <p:nvPicPr>
          <p:cNvPr id="13" name="Picture 14" descr="Image result for cartoon of bugs bunny no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71800"/>
            <a:ext cx="2277131" cy="2667000"/>
          </a:xfrm>
          <a:prstGeom prst="rect">
            <a:avLst/>
          </a:prstGeom>
          <a:noFill/>
        </p:spPr>
      </p:pic>
      <p:sp>
        <p:nvSpPr>
          <p:cNvPr id="14" name="Rounded Rectangular Callout 13"/>
          <p:cNvSpPr/>
          <p:nvPr/>
        </p:nvSpPr>
        <p:spPr>
          <a:xfrm>
            <a:off x="5410200" y="990600"/>
            <a:ext cx="2209800" cy="990600"/>
          </a:xfrm>
          <a:prstGeom prst="wedgeRoundRectCallout">
            <a:avLst>
              <a:gd name="adj1" fmla="val 40743"/>
              <a:gd name="adj2" fmla="val 105357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Ah, What’s up </a:t>
            </a:r>
            <a:r>
              <a:rPr lang="en-US" dirty="0" err="1">
                <a:solidFill>
                  <a:prstClr val="black"/>
                </a:solidFill>
              </a:rPr>
              <a:t>Reb</a:t>
            </a:r>
            <a:r>
              <a:rPr lang="en-US" dirty="0">
                <a:solidFill>
                  <a:prstClr val="black"/>
                </a:solidFill>
              </a:rPr>
              <a:t>.?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</a:rPr>
              <a:t>How did the Union’s capture of Atlanta contribute to Lincoln’s reelection?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41145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</a:rPr>
              <a:t>It convinced Union voters that the North was making progress in the war.</a:t>
            </a:r>
            <a:endParaRPr lang="en-US" sz="4400" dirty="0">
              <a:solidFill>
                <a:prstClr val="black"/>
              </a:solidFill>
            </a:endParaRPr>
          </a:p>
        </p:txBody>
      </p:sp>
      <p:pic>
        <p:nvPicPr>
          <p:cNvPr id="3076" name="Picture 4" descr="http://www.danspapers.com/wp-content/uploads/2013/01/abraham-lincol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524000"/>
            <a:ext cx="6343281" cy="3562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What group of Midwestern Democrats sympathized with the South and opposed abolition?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0" y="5943600"/>
            <a:ext cx="32207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</a:rPr>
              <a:t>Copperheads</a:t>
            </a:r>
            <a:endParaRPr lang="en-US" sz="4400" dirty="0">
              <a:solidFill>
                <a:prstClr val="black"/>
              </a:solidFill>
            </a:endParaRPr>
          </a:p>
        </p:txBody>
      </p:sp>
      <p:pic>
        <p:nvPicPr>
          <p:cNvPr id="74754" name="Picture 2" descr="Image result for elements t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6692462" cy="45720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657600" y="2362200"/>
            <a:ext cx="4572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3337066">
            <a:off x="3054231" y="1694170"/>
            <a:ext cx="838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4756" name="Picture 4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2438400"/>
            <a:ext cx="1905000" cy="1905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781800" y="3200400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prstClr val="black"/>
                </a:solidFill>
              </a:rPr>
              <a:t>+</a:t>
            </a:r>
            <a:endParaRPr lang="en-US" sz="5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The U.S. Sanitary Commission, formed in preparation for the Civil War, is an example of the…?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53456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</a:rPr>
              <a:t>role of civilians in helping Union troops get medicine, bandages, and food.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77826" name="Picture 2" descr="http://www.shorpy.com/files/images/04155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6168887" cy="4114648"/>
          </a:xfrm>
          <a:prstGeom prst="rect">
            <a:avLst/>
          </a:prstGeom>
          <a:noFill/>
        </p:spPr>
      </p:pic>
      <p:pic>
        <p:nvPicPr>
          <p:cNvPr id="77828" name="Picture 4" descr="Image result for medic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066800"/>
            <a:ext cx="1676400" cy="1676400"/>
          </a:xfrm>
          <a:prstGeom prst="rect">
            <a:avLst/>
          </a:prstGeom>
          <a:noFill/>
        </p:spPr>
      </p:pic>
      <p:pic>
        <p:nvPicPr>
          <p:cNvPr id="77830" name="Picture 6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048000"/>
            <a:ext cx="1682684" cy="1371600"/>
          </a:xfrm>
          <a:prstGeom prst="rect">
            <a:avLst/>
          </a:prstGeom>
          <a:noFill/>
        </p:spPr>
      </p:pic>
      <p:pic>
        <p:nvPicPr>
          <p:cNvPr id="77832" name="Picture 8" descr="Image result for foo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4343400"/>
            <a:ext cx="2085975" cy="1386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8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Why did many Native Americans choose to join the Confederacy in the war effort in the Far West?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53456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</a:rPr>
              <a:t>They hoped that Confederate leaders would give them more independence.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76802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066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810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Contrabands refers to ….?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60198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Escaped Slaves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75778" name="Picture 2" descr="Image result for escaped slav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447800"/>
            <a:ext cx="6019800" cy="4364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8000" b="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991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</a:rPr>
              <a:t>Why did President Lincoln support the abolition of slavery?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10367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prstClr val="black"/>
                </a:solidFill>
              </a:rPr>
              <a:t>He thought that it would help the North win the war.</a:t>
            </a:r>
            <a:endParaRPr lang="en-US" sz="5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</a:rPr>
              <a:t>The Emancipation Proclamation was an order from Lincoln…..?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10367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prstClr val="black"/>
                </a:solidFill>
              </a:rPr>
              <a:t>calling for all Confederate slaves to be freed.</a:t>
            </a:r>
            <a:endParaRPr lang="en-US" sz="5400" dirty="0">
              <a:solidFill>
                <a:prstClr val="black"/>
              </a:solidFill>
            </a:endParaRPr>
          </a:p>
        </p:txBody>
      </p:sp>
      <p:pic>
        <p:nvPicPr>
          <p:cNvPr id="24582" name="Picture 6" descr="Image result for freed slav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0"/>
            <a:ext cx="7548540" cy="2970411"/>
          </a:xfrm>
          <a:prstGeom prst="rect">
            <a:avLst/>
          </a:prstGeom>
          <a:noFill/>
        </p:spPr>
      </p:pic>
      <p:pic>
        <p:nvPicPr>
          <p:cNvPr id="9" name="Picture 4" descr="https://encrypted-tbn1.gstatic.com/images?q=tbn:ANd9GcStE04Z2hBuMGkxr4Lu-ApeYjL8k-xaO-Qf5AmWvuViDRW-Rpbe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301606"/>
            <a:ext cx="457200" cy="303623"/>
          </a:xfrm>
          <a:prstGeom prst="rect">
            <a:avLst/>
          </a:prstGeom>
          <a:noFill/>
        </p:spPr>
      </p:pic>
      <p:pic>
        <p:nvPicPr>
          <p:cNvPr id="10" name="Picture 4" descr="https://encrypted-tbn1.gstatic.com/images?q=tbn:ANd9GcStE04Z2hBuMGkxr4Lu-ApeYjL8k-xaO-Qf5AmWvuViDRW-Rpbe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048000"/>
            <a:ext cx="457200" cy="303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In 1864 how did Lincoln propose rewarding African American soldiers who had served for the Union Army?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53456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</a:rPr>
              <a:t>He suggested granting them the right to vote.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33794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066800"/>
            <a:ext cx="3990203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53000" t="9000" b="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219200" y="0"/>
            <a:ext cx="62449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</a:pP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Civil War began with the</a:t>
            </a:r>
            <a:endParaRPr lang="en-US" sz="4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4953000"/>
            <a:ext cx="59436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Firing of Confederate guns on Fort Sumter.</a:t>
            </a:r>
            <a:endParaRPr lang="en-US" sz="36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pic>
        <p:nvPicPr>
          <p:cNvPr id="48130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4748784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19735"/>
            <a:ext cx="5562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</a:pP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Battle of Antietam…..?</a:t>
            </a:r>
            <a:endParaRPr lang="en-US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http://www.ambrosevideo.com/resources/documents/1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440555"/>
            <a:ext cx="3581400" cy="241744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4495800"/>
            <a:ext cx="4572000" cy="21711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shifted control of the Civil War from the South to the North.</a:t>
            </a:r>
            <a:endParaRPr lang="en-US" sz="4000" dirty="0">
              <a:solidFill>
                <a:srgbClr val="002060"/>
              </a:solidFill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Many Northerners began to oppose the Civil War because they…..?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53456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</a:rPr>
              <a:t>were upset by the length of the war and the number of casualties.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14340" name="Picture 4" descr="Image result for casualties of the civil w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200400"/>
            <a:ext cx="8534400" cy="2438400"/>
          </a:xfrm>
          <a:prstGeom prst="rect">
            <a:avLst/>
          </a:prstGeom>
          <a:noFill/>
        </p:spPr>
      </p:pic>
      <p:pic>
        <p:nvPicPr>
          <p:cNvPr id="14342" name="Picture 6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143000"/>
            <a:ext cx="5786807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</a:rPr>
              <a:t>How were prisoners of war treated during the Civil War?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10367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prstClr val="black"/>
                </a:solidFill>
              </a:rPr>
              <a:t>They were often held without shelter and given little food.</a:t>
            </a:r>
            <a:endParaRPr lang="en-US" sz="5400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s://encrypted-tbn3.gstatic.com/images?q=tbn:ANd9GcR1G3saizo_e1Yh6ILsYTbZ_Khn22RJ673Y0SDCDjpMmQZhwJPw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2971800" cy="2476500"/>
          </a:xfrm>
          <a:prstGeom prst="rect">
            <a:avLst/>
          </a:prstGeom>
          <a:noFill/>
        </p:spPr>
      </p:pic>
      <p:pic>
        <p:nvPicPr>
          <p:cNvPr id="1030" name="Picture 6" descr="https://encrypted-tbn0.gstatic.com/images?q=tbn:ANd9GcRUtGqF-kdJRKPkQogsHXwgzeyOGgz5Z_BTK90MlyKRDdOwxTFg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396067"/>
            <a:ext cx="2933700" cy="232833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581400" y="4724400"/>
            <a:ext cx="30059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prstClr val="black"/>
                </a:solidFill>
              </a:rPr>
              <a:t>Confederate </a:t>
            </a:r>
            <a:r>
              <a:rPr lang="en-US" sz="1050" b="1" dirty="0">
                <a:solidFill>
                  <a:prstClr val="black"/>
                </a:solidFill>
              </a:rPr>
              <a:t>prisoners</a:t>
            </a:r>
            <a:r>
              <a:rPr lang="en-US" sz="1050" dirty="0">
                <a:solidFill>
                  <a:prstClr val="black"/>
                </a:solidFill>
              </a:rPr>
              <a:t> at Belle Plain, Richmond Va. 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3962400"/>
            <a:ext cx="223490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prstClr val="black"/>
                </a:solidFill>
              </a:rPr>
              <a:t>Union prisoners  of the Confederates </a:t>
            </a:r>
          </a:p>
          <a:p>
            <a:r>
              <a:rPr lang="en-US" sz="1050" dirty="0">
                <a:solidFill>
                  <a:prstClr val="black"/>
                </a:solidFill>
              </a:rPr>
              <a:t>at Andersonville, Ga.</a:t>
            </a:r>
            <a:endParaRPr lang="en-US" sz="1050" dirty="0">
              <a:solidFill>
                <a:prstClr val="black"/>
              </a:solidFill>
            </a:endParaRPr>
          </a:p>
        </p:txBody>
      </p:sp>
      <p:pic>
        <p:nvPicPr>
          <p:cNvPr id="1032" name="Picture 8" descr="https://encrypted-tbn1.gstatic.com/images?q=tbn:ANd9GcQGjYVwNJdryxduvUd3hi8J8k0UEHG9ZKLJIQ9XE3nGTyq8ROHjh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838200"/>
            <a:ext cx="2133600" cy="130149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172200" y="21336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Union prison for Confederacy in Elmira, NY.</a:t>
            </a:r>
            <a:endParaRPr lang="en-US" sz="1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</a:pP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What was the type of warfare where </a:t>
            </a:r>
            <a:r>
              <a:rPr lang="en-US" sz="4000" dirty="0">
                <a:solidFill>
                  <a:prstClr val="black"/>
                </a:solidFill>
              </a:rPr>
              <a:t>civilian and military resources are destroyed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?</a:t>
            </a:r>
            <a:endParaRPr lang="en-US" sz="4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38600" y="5943600"/>
            <a:ext cx="4191000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Total War</a:t>
            </a:r>
            <a:endParaRPr lang="en-US" sz="5400" dirty="0">
              <a:solidFill>
                <a:prstClr val="black"/>
              </a:solidFill>
            </a:endParaRPr>
          </a:p>
        </p:txBody>
      </p:sp>
      <p:pic>
        <p:nvPicPr>
          <p:cNvPr id="27650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828800"/>
            <a:ext cx="4924425" cy="3852104"/>
          </a:xfrm>
          <a:prstGeom prst="rect">
            <a:avLst/>
          </a:prstGeom>
          <a:noFill/>
        </p:spPr>
      </p:pic>
      <p:pic>
        <p:nvPicPr>
          <p:cNvPr id="27652" name="Picture 4" descr="Image result for sherman's total war strateg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810000"/>
            <a:ext cx="3676650" cy="2857500"/>
          </a:xfrm>
          <a:prstGeom prst="rect">
            <a:avLst/>
          </a:prstGeom>
          <a:noFill/>
        </p:spPr>
      </p:pic>
      <p:pic>
        <p:nvPicPr>
          <p:cNvPr id="27656" name="Picture 8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447800"/>
            <a:ext cx="3692429" cy="196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prstClr val="white"/>
                </a:solidFill>
              </a:rPr>
              <a:t>How would you describe the situation in the </a:t>
            </a:r>
            <a:r>
              <a:rPr lang="en-US" sz="4000" b="1" i="1" dirty="0">
                <a:solidFill>
                  <a:srgbClr val="7030A0"/>
                </a:solidFill>
              </a:rPr>
              <a:t>Far West </a:t>
            </a:r>
            <a:r>
              <a:rPr lang="en-US" sz="4000" dirty="0">
                <a:solidFill>
                  <a:prstClr val="white"/>
                </a:solidFill>
              </a:rPr>
              <a:t>in the early years of the war?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95300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prstClr val="white"/>
                </a:solidFill>
              </a:rPr>
              <a:t>The Union succeeded in halting several Confederate attacks.</a:t>
            </a:r>
            <a:endParaRPr lang="en-US" sz="5400" dirty="0">
              <a:solidFill>
                <a:prstClr val="white"/>
              </a:solidFill>
            </a:endParaRPr>
          </a:p>
        </p:txBody>
      </p:sp>
      <p:pic>
        <p:nvPicPr>
          <p:cNvPr id="20484" name="Picture 4" descr="https://www.americanhistoryusa.com/static/images/western-theater-18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4224" y="1447800"/>
            <a:ext cx="4149776" cy="3352800"/>
          </a:xfrm>
          <a:prstGeom prst="rect">
            <a:avLst/>
          </a:prstGeom>
          <a:noFill/>
        </p:spPr>
      </p:pic>
      <p:pic>
        <p:nvPicPr>
          <p:cNvPr id="20486" name="Picture 6" descr="http://civilwar2012.wikispaces.com/file/view/Western_and_Eastern_Theater_3-3-12.png/307435192/Western_and_Eastern_Theater_3-3-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4876800" cy="3057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012-13 s.s. ch 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444</Words>
  <Application>Microsoft Office PowerPoint</Application>
  <PresentationFormat>On-screen Show (4:3)</PresentationFormat>
  <Paragraphs>45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Office Theme</vt:lpstr>
      <vt:lpstr>1_Office Theme</vt:lpstr>
      <vt:lpstr>2012-13 s.s. ch 16</vt:lpstr>
      <vt:lpstr>Metro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bwilson</dc:creator>
  <cp:lastModifiedBy>bwilson</cp:lastModifiedBy>
  <cp:revision>3</cp:revision>
  <dcterms:created xsi:type="dcterms:W3CDTF">2017-05-08T19:07:07Z</dcterms:created>
  <dcterms:modified xsi:type="dcterms:W3CDTF">2017-05-08T19:10:03Z</dcterms:modified>
</cp:coreProperties>
</file>