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sldIdLst>
    <p:sldId id="291" r:id="rId3"/>
    <p:sldId id="264" r:id="rId4"/>
    <p:sldId id="288" r:id="rId5"/>
    <p:sldId id="259" r:id="rId6"/>
    <p:sldId id="276" r:id="rId7"/>
    <p:sldId id="267" r:id="rId8"/>
    <p:sldId id="277" r:id="rId9"/>
    <p:sldId id="283" r:id="rId10"/>
    <p:sldId id="278" r:id="rId11"/>
    <p:sldId id="275" r:id="rId12"/>
    <p:sldId id="274" r:id="rId13"/>
    <p:sldId id="292" r:id="rId14"/>
    <p:sldId id="269" r:id="rId15"/>
    <p:sldId id="290" r:id="rId16"/>
    <p:sldId id="261" r:id="rId17"/>
    <p:sldId id="256" r:id="rId18"/>
    <p:sldId id="273" r:id="rId19"/>
    <p:sldId id="260" r:id="rId20"/>
    <p:sldId id="258" r:id="rId21"/>
    <p:sldId id="268" r:id="rId22"/>
    <p:sldId id="266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  <a:srgbClr val="996633"/>
    <a:srgbClr val="4A5C2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6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4D30F-4ADA-4411-8F11-B0013635894F}" type="datetimeFigureOut">
              <a:rPr lang="en-US" smtClean="0"/>
              <a:pPr/>
              <a:t>5/8/2017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CA2F2-691E-4974-9C7E-3966801C87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4D30F-4ADA-4411-8F11-B0013635894F}" type="datetimeFigureOut">
              <a:rPr lang="en-US" smtClean="0"/>
              <a:pPr/>
              <a:t>5/8/2017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CA2F2-691E-4974-9C7E-3966801C87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4D30F-4ADA-4411-8F11-B0013635894F}" type="datetimeFigureOut">
              <a:rPr lang="en-US" smtClean="0"/>
              <a:pPr/>
              <a:t>5/8/2017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CA2F2-691E-4974-9C7E-3966801C87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89102-D8E1-41CB-9DDB-9A5F844612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2F1B8-1A9C-4E98-BFFA-80F8E180FA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89102-D8E1-41CB-9DDB-9A5F844612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2F1B8-1A9C-4E98-BFFA-80F8E180FA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89102-D8E1-41CB-9DDB-9A5F844612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2F1B8-1A9C-4E98-BFFA-80F8E180FA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89102-D8E1-41CB-9DDB-9A5F844612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2F1B8-1A9C-4E98-BFFA-80F8E180FA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89102-D8E1-41CB-9DDB-9A5F844612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2F1B8-1A9C-4E98-BFFA-80F8E180FA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89102-D8E1-41CB-9DDB-9A5F844612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2F1B8-1A9C-4E98-BFFA-80F8E180FA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89102-D8E1-41CB-9DDB-9A5F844612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2F1B8-1A9C-4E98-BFFA-80F8E180FA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89102-D8E1-41CB-9DDB-9A5F844612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2F1B8-1A9C-4E98-BFFA-80F8E180FA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4D30F-4ADA-4411-8F11-B0013635894F}" type="datetimeFigureOut">
              <a:rPr lang="en-US" smtClean="0"/>
              <a:pPr/>
              <a:t>5/8/2017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CA2F2-691E-4974-9C7E-3966801C87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89102-D8E1-41CB-9DDB-9A5F844612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2F1B8-1A9C-4E98-BFFA-80F8E180FA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89102-D8E1-41CB-9DDB-9A5F844612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2F1B8-1A9C-4E98-BFFA-80F8E180FA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89102-D8E1-41CB-9DDB-9A5F844612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2F1B8-1A9C-4E98-BFFA-80F8E180FA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4D30F-4ADA-4411-8F11-B0013635894F}" type="datetimeFigureOut">
              <a:rPr lang="en-US" smtClean="0"/>
              <a:pPr/>
              <a:t>5/8/2017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CA2F2-691E-4974-9C7E-3966801C87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4D30F-4ADA-4411-8F11-B0013635894F}" type="datetimeFigureOut">
              <a:rPr lang="en-US" smtClean="0"/>
              <a:pPr/>
              <a:t>5/8/2017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CA2F2-691E-4974-9C7E-3966801C87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4D30F-4ADA-4411-8F11-B0013635894F}" type="datetimeFigureOut">
              <a:rPr lang="en-US" smtClean="0"/>
              <a:pPr/>
              <a:t>5/8/2017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CA2F2-691E-4974-9C7E-3966801C87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4D30F-4ADA-4411-8F11-B0013635894F}" type="datetimeFigureOut">
              <a:rPr lang="en-US" smtClean="0"/>
              <a:pPr/>
              <a:t>5/8/2017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CA2F2-691E-4974-9C7E-3966801C87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4D30F-4ADA-4411-8F11-B0013635894F}" type="datetimeFigureOut">
              <a:rPr lang="en-US" smtClean="0"/>
              <a:pPr/>
              <a:t>5/8/2017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CA2F2-691E-4974-9C7E-3966801C87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4D30F-4ADA-4411-8F11-B0013635894F}" type="datetimeFigureOut">
              <a:rPr lang="en-US" smtClean="0"/>
              <a:pPr/>
              <a:t>5/8/2017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CA2F2-691E-4974-9C7E-3966801C87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4D30F-4ADA-4411-8F11-B0013635894F}" type="datetimeFigureOut">
              <a:rPr lang="en-US" smtClean="0"/>
              <a:pPr/>
              <a:t>5/8/2017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CA2F2-691E-4974-9C7E-3966801C87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04D30F-4ADA-4411-8F11-B0013635894F}" type="datetimeFigureOut">
              <a:rPr lang="en-US" smtClean="0"/>
              <a:pPr/>
              <a:t>5/8/2017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DCA2F2-691E-4974-9C7E-3966801C87D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F89102-D8E1-41CB-9DDB-9A5F844612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72F1B8-1A9C-4E98-BFFA-80F8E180FA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gif"/><Relationship Id="rId4" Type="http://schemas.openxmlformats.org/officeDocument/2006/relationships/image" Target="../media/image4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6" name="Picture 4" descr="Related 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685800"/>
            <a:ext cx="4572000" cy="558720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943600" y="3886200"/>
            <a:ext cx="1447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prstClr val="black"/>
                </a:solidFill>
              </a:rPr>
              <a:t>Ch 16. </a:t>
            </a:r>
          </a:p>
          <a:p>
            <a:pPr algn="ctr"/>
            <a:r>
              <a:rPr lang="en-US" b="1" dirty="0" smtClean="0">
                <a:solidFill>
                  <a:prstClr val="black"/>
                </a:solidFill>
              </a:rPr>
              <a:t>Study </a:t>
            </a:r>
            <a:r>
              <a:rPr lang="en-US" b="1" dirty="0" smtClean="0">
                <a:solidFill>
                  <a:prstClr val="black"/>
                </a:solidFill>
              </a:rPr>
              <a:t>Guide</a:t>
            </a:r>
          </a:p>
          <a:p>
            <a:pPr algn="ctr"/>
            <a:r>
              <a:rPr lang="en-US" b="1" dirty="0" smtClean="0">
                <a:solidFill>
                  <a:prstClr val="black"/>
                </a:solidFill>
              </a:rPr>
              <a:t>Part 1</a:t>
            </a:r>
            <a:endParaRPr lang="en-US" b="1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23000" b="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smtClean="0"/>
              <a:t>African American soldiers in the Civil War faced more difficulties than white soldiers in that they were…?</a:t>
            </a:r>
            <a:endParaRPr lang="en-US" sz="3600" dirty="0"/>
          </a:p>
        </p:txBody>
      </p:sp>
      <p:sp>
        <p:nvSpPr>
          <p:cNvPr id="3" name="Rectangle 2"/>
          <p:cNvSpPr/>
          <p:nvPr/>
        </p:nvSpPr>
        <p:spPr>
          <a:xfrm>
            <a:off x="0" y="5288340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 smtClean="0"/>
              <a:t>killed or sold into slavery if captured by the Confederacy.</a:t>
            </a:r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26000" r="3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0" y="0"/>
            <a:ext cx="91440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114300" algn="r"/>
                <a:tab pos="0" algn="l"/>
              </a:tabLst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Why did Lincoln wait until after the Union victory at the Battle of Antietam to announce the Emancipation Proclamation?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791200" y="1752600"/>
            <a:ext cx="33528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dirty="0" smtClean="0"/>
              <a:t>He wanted the Union to be in a position of strength.</a:t>
            </a:r>
            <a:endParaRPr lang="en-US" sz="5400" dirty="0"/>
          </a:p>
        </p:txBody>
      </p:sp>
      <p:pic>
        <p:nvPicPr>
          <p:cNvPr id="5" name="Picture 4" descr="Me crop.jpg"/>
          <p:cNvPicPr>
            <a:picLocks noChangeAspect="1"/>
          </p:cNvPicPr>
          <p:nvPr/>
        </p:nvPicPr>
        <p:blipFill>
          <a:blip r:embed="rId3" cstate="print"/>
          <a:srcRect r="15950" b="3846"/>
          <a:stretch>
            <a:fillRect/>
          </a:stretch>
        </p:blipFill>
        <p:spPr>
          <a:xfrm>
            <a:off x="2133600" y="1600200"/>
            <a:ext cx="1392935" cy="1828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0" y="0"/>
            <a:ext cx="9144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-114300" algn="r"/>
                <a:tab pos="0" algn="l"/>
              </a:tabLst>
            </a:pPr>
            <a:r>
              <a:rPr lang="en-US" sz="2800" dirty="0" smtClean="0"/>
              <a:t>What important contribution did General William Tecumseh Sherman make to the Union war effort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?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5531803"/>
            <a:ext cx="9144000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sz="3600" dirty="0" smtClean="0"/>
              <a:t>He succeeded in destroying southern railroads and industries by capturing Atlanta</a:t>
            </a:r>
            <a:r>
              <a:rPr lang="en-US" sz="36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en-US" sz="3600" dirty="0">
              <a:ea typeface="Times New Roman"/>
              <a:cs typeface="Times New Roman"/>
            </a:endParaRPr>
          </a:p>
        </p:txBody>
      </p:sp>
      <p:pic>
        <p:nvPicPr>
          <p:cNvPr id="26626" name="Picture 2" descr="Related 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1066800"/>
            <a:ext cx="6619535" cy="4648200"/>
          </a:xfrm>
          <a:prstGeom prst="rect">
            <a:avLst/>
          </a:prstGeom>
          <a:noFill/>
        </p:spPr>
      </p:pic>
      <p:pic>
        <p:nvPicPr>
          <p:cNvPr id="26628" name="Picture 4" descr="Related imag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905001"/>
            <a:ext cx="1676399" cy="167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5000" r="-5000" b="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smtClean="0"/>
              <a:t>What was the significance of the Siege of Vicksburg?</a:t>
            </a:r>
            <a:endParaRPr lang="en-US" sz="4000" dirty="0"/>
          </a:p>
        </p:txBody>
      </p:sp>
      <p:sp>
        <p:nvSpPr>
          <p:cNvPr id="3" name="Rectangle 2"/>
          <p:cNvSpPr/>
          <p:nvPr/>
        </p:nvSpPr>
        <p:spPr>
          <a:xfrm>
            <a:off x="0" y="5534561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</a:rPr>
              <a:t>It gave the Union total control of the Mississippi River.</a:t>
            </a:r>
            <a:endParaRPr lang="en-US" sz="4000" b="1" dirty="0">
              <a:solidFill>
                <a:srgbClr val="002060"/>
              </a:solidFill>
            </a:endParaRPr>
          </a:p>
        </p:txBody>
      </p:sp>
      <p:pic>
        <p:nvPicPr>
          <p:cNvPr id="38914" name="Picture 2" descr="Image result for map of the mississippi riv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1143000"/>
            <a:ext cx="2324100" cy="144780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15000" b="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19200" y="6027003"/>
            <a:ext cx="6477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 smtClean="0"/>
              <a:t>The Gettysburg Address</a:t>
            </a:r>
            <a:endParaRPr lang="en-US" sz="4800" dirty="0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/>
              <a:t>Lincoln reminded Americans of the reasons that the Civil War was being fought, in what famous </a:t>
            </a:r>
            <a:r>
              <a:rPr lang="en-US" sz="3200" b="1" i="1" dirty="0" smtClean="0"/>
              <a:t>address</a:t>
            </a:r>
            <a:r>
              <a:rPr lang="en-US" sz="3200" dirty="0" smtClean="0"/>
              <a:t>?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1143000" y="0"/>
            <a:ext cx="69342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114300" algn="r"/>
                <a:tab pos="0" algn="l"/>
              </a:tabLst>
            </a:pPr>
            <a:r>
              <a:rPr kumimoji="0" lang="en-US" sz="4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The First Battle of Bull Run…..?</a:t>
            </a:r>
            <a:endParaRPr kumimoji="0" lang="en-US" sz="40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5208318"/>
            <a:ext cx="9144000" cy="16496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sz="44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shattered the Union’s hope of winning the war quickly and easily.</a:t>
            </a:r>
            <a:endParaRPr lang="en-US" sz="4400" dirty="0">
              <a:ea typeface="Times New Roman"/>
              <a:cs typeface="Times New Roman"/>
            </a:endParaRPr>
          </a:p>
        </p:txBody>
      </p:sp>
      <p:pic>
        <p:nvPicPr>
          <p:cNvPr id="28674" name="Picture 2" descr="Image result for taking candy from a bab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1066800"/>
            <a:ext cx="4235116" cy="2514600"/>
          </a:xfrm>
          <a:prstGeom prst="rect">
            <a:avLst/>
          </a:prstGeom>
          <a:noFill/>
        </p:spPr>
      </p:pic>
      <p:pic>
        <p:nvPicPr>
          <p:cNvPr id="28676" name="Picture 4" descr="Image result for taking candy from a bab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762000"/>
            <a:ext cx="2229483" cy="1676400"/>
          </a:xfrm>
          <a:prstGeom prst="rect">
            <a:avLst/>
          </a:prstGeom>
          <a:noFill/>
        </p:spPr>
      </p:pic>
      <p:pic>
        <p:nvPicPr>
          <p:cNvPr id="28678" name="Picture 6" descr="Image result for angry baby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19392" y="762000"/>
            <a:ext cx="1961194" cy="1905000"/>
          </a:xfrm>
          <a:prstGeom prst="rect">
            <a:avLst/>
          </a:prstGeom>
          <a:noFill/>
        </p:spPr>
      </p:pic>
      <p:pic>
        <p:nvPicPr>
          <p:cNvPr id="28680" name="Picture 8" descr="Image result for angry baby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86600" y="3276600"/>
            <a:ext cx="1629980" cy="1843088"/>
          </a:xfrm>
          <a:prstGeom prst="rect">
            <a:avLst/>
          </a:prstGeom>
          <a:noFill/>
        </p:spPr>
      </p:pic>
      <p:pic>
        <p:nvPicPr>
          <p:cNvPr id="28684" name="Picture 12" descr="Related image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2400" y="2743200"/>
            <a:ext cx="2115754" cy="251460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3124200" y="3886200"/>
            <a:ext cx="297180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pperplate Gothic Bold" pitchFamily="34" charset="0"/>
              </a:rPr>
              <a:t>NOT!!!</a:t>
            </a:r>
            <a:endParaRPr lang="en-US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pperplate Gothic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114300" algn="r"/>
                <a:tab pos="0" algn="l"/>
              </a:tabLst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As a strategy for winning the Civil War, Union General Winfield Scott wanted to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1506" name="Picture 2" descr="http://www.randrmagonline.com/ext/resources/Issues/2016/January/1-RR-0116-Industry-Divid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295400"/>
            <a:ext cx="6033652" cy="3687232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0" y="4953000"/>
            <a:ext cx="9144000" cy="1963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sz="36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Employ a naval blockade of southern ports and gain control of the Mississippi River to divide the Confederacy.</a:t>
            </a:r>
            <a:endParaRPr lang="en-US" sz="3600" dirty="0">
              <a:ea typeface="Times New Roman"/>
              <a:cs typeface="Times New Roman"/>
            </a:endParaRPr>
          </a:p>
        </p:txBody>
      </p:sp>
      <p:pic>
        <p:nvPicPr>
          <p:cNvPr id="26626" name="Picture 2" descr="Image result for confederate flag, no backgrou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2438400"/>
            <a:ext cx="614319" cy="904876"/>
          </a:xfrm>
          <a:prstGeom prst="rect">
            <a:avLst/>
          </a:prstGeom>
          <a:noFill/>
        </p:spPr>
      </p:pic>
      <p:pic>
        <p:nvPicPr>
          <p:cNvPr id="6" name="Picture 2" descr="Image result for confederate flag, no backgrou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183678" flipH="1">
            <a:off x="4758481" y="2003031"/>
            <a:ext cx="397080" cy="588320"/>
          </a:xfrm>
          <a:prstGeom prst="rect">
            <a:avLst/>
          </a:prstGeom>
          <a:noFill/>
        </p:spPr>
      </p:pic>
      <p:pic>
        <p:nvPicPr>
          <p:cNvPr id="26640" name="Picture 16" descr="Image result for battleships no backgroun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498457">
            <a:off x="3571086" y="3386962"/>
            <a:ext cx="2887185" cy="15018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smtClean="0"/>
              <a:t>On what principle from the Declaration of Independence did President Lincoln base the Emancipation Proclamation?</a:t>
            </a:r>
            <a:endParaRPr lang="en-US" sz="3600" dirty="0"/>
          </a:p>
        </p:txBody>
      </p:sp>
      <p:sp>
        <p:nvSpPr>
          <p:cNvPr id="3" name="Rectangle 2"/>
          <p:cNvSpPr/>
          <p:nvPr/>
        </p:nvSpPr>
        <p:spPr>
          <a:xfrm>
            <a:off x="0" y="5103674"/>
            <a:ext cx="9144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dirty="0" smtClean="0"/>
              <a:t>the principle that all men are created equal</a:t>
            </a:r>
            <a:endParaRPr lang="en-US" sz="5400" dirty="0"/>
          </a:p>
        </p:txBody>
      </p:sp>
      <p:pic>
        <p:nvPicPr>
          <p:cNvPr id="8194" name="Picture 2" descr="https://encrypted-tbn3.gstatic.com/images?q=tbn:ANd9GcSdQ0fCnAv1WWmvCBHxroTEeljhq6mozxBmIML62VAx7s0ytNcOA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3053036"/>
            <a:ext cx="2057400" cy="2012084"/>
          </a:xfrm>
          <a:prstGeom prst="rect">
            <a:avLst/>
          </a:prstGeom>
          <a:noFill/>
        </p:spPr>
      </p:pic>
      <p:pic>
        <p:nvPicPr>
          <p:cNvPr id="8196" name="Picture 4" descr="https://encrypted-tbn3.gstatic.com/images?q=tbn:ANd9GcQ_7WuePA68P7yufXCuW7AguqdtH6siynWqp-qn1erxWRMGE911c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4114800"/>
            <a:ext cx="228600" cy="228600"/>
          </a:xfrm>
          <a:prstGeom prst="rect">
            <a:avLst/>
          </a:prstGeom>
          <a:noFill/>
        </p:spPr>
      </p:pic>
      <p:pic>
        <p:nvPicPr>
          <p:cNvPr id="8198" name="Picture 6" descr="https://encrypted-tbn0.gstatic.com/images?q=tbn:ANd9GcSF9bn1E69tnR3ZMtKXuZUMxrYyDG779ocfKch_sdsIMbNboN2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1219200"/>
            <a:ext cx="1219200" cy="1762126"/>
          </a:xfrm>
          <a:prstGeom prst="rect">
            <a:avLst/>
          </a:prstGeom>
          <a:noFill/>
        </p:spPr>
      </p:pic>
      <p:pic>
        <p:nvPicPr>
          <p:cNvPr id="8200" name="Picture 8" descr="https://encrypted-tbn3.gstatic.com/images?q=tbn:ANd9GcRGEVRVnQ0RdcJP_WeAaExipSJCxTHa1xN8ZSroue6bwToJOIpB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81400" y="1905000"/>
            <a:ext cx="2209800" cy="2076450"/>
          </a:xfrm>
          <a:prstGeom prst="rect">
            <a:avLst/>
          </a:prstGeom>
          <a:noFill/>
        </p:spPr>
      </p:pic>
      <p:pic>
        <p:nvPicPr>
          <p:cNvPr id="8202" name="Picture 10" descr="https://encrypted-tbn3.gstatic.com/images?q=tbn:ANd9GcT7E6ddYFXSZ1TuG5LGkFNSbKg6K0HcIfAV80IYLTWVsARrGiFO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62675" y="3276600"/>
            <a:ext cx="2981325" cy="15335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0" y="0"/>
            <a:ext cx="91440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114300" algn="r"/>
                <a:tab pos="0" algn="l"/>
              </a:tabLst>
            </a:pP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What was the main problem for the Confederate and Union armies when preparing for war?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5349895"/>
            <a:ext cx="914400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sz="4000" dirty="0" smtClean="0">
                <a:latin typeface="Times New Roman"/>
                <a:ea typeface="Times New Roman"/>
                <a:cs typeface="Times New Roman"/>
              </a:rPr>
              <a:t>Most soldiers were inexperienced and undisciplined.</a:t>
            </a:r>
            <a:endParaRPr lang="en-US" sz="4000" dirty="0">
              <a:ea typeface="Times New Roman"/>
              <a:cs typeface="Times New Roman"/>
            </a:endParaRPr>
          </a:p>
        </p:txBody>
      </p:sp>
      <p:pic>
        <p:nvPicPr>
          <p:cNvPr id="22530" name="Picture 2" descr="Image result for inexperience v experienc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2681021"/>
            <a:ext cx="2221781" cy="2119579"/>
          </a:xfrm>
          <a:prstGeom prst="rect">
            <a:avLst/>
          </a:prstGeom>
          <a:noFill/>
        </p:spPr>
      </p:pic>
      <p:pic>
        <p:nvPicPr>
          <p:cNvPr id="22532" name="Picture 4" descr="Image result for businessman on phon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2743200"/>
            <a:ext cx="3516630" cy="19812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276600" y="3657600"/>
            <a:ext cx="1371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/>
              <a:t>Vs.</a:t>
            </a:r>
            <a:endParaRPr lang="en-US" sz="6000" dirty="0"/>
          </a:p>
        </p:txBody>
      </p:sp>
      <p:sp>
        <p:nvSpPr>
          <p:cNvPr id="10" name="TextBox 9"/>
          <p:cNvSpPr txBox="1"/>
          <p:nvPr/>
        </p:nvSpPr>
        <p:spPr>
          <a:xfrm>
            <a:off x="5943600" y="47244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Minority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219200" y="48006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Majority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3000"/>
            <a:lum/>
          </a:blip>
          <a:srcRect/>
          <a:stretch>
            <a:fillRect l="-17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1" y="-27548"/>
            <a:ext cx="91440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114300" algn="r"/>
                <a:tab pos="0" algn="l"/>
              </a:tabLst>
            </a:pP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The 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“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cotton diplomacy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”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advanced by Confederate President Jefferson Davis was based on the belief that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4800600"/>
            <a:ext cx="9144000" cy="16496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sz="44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Britain would support the South because it needed the raw cotton.</a:t>
            </a:r>
            <a:endParaRPr lang="en-US" sz="4400" b="1" dirty="0">
              <a:ea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0" y="0"/>
            <a:ext cx="9144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-114300" algn="r"/>
                <a:tab pos="0" algn="l"/>
              </a:tabLst>
            </a:pPr>
            <a:r>
              <a:rPr lang="en-US" sz="4000" dirty="0" smtClean="0"/>
              <a:t>What was the economic condition of the South after the end of the Civil War?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5534561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smtClean="0"/>
              <a:t>critical, as homes and jobs were not available to most people.</a:t>
            </a:r>
            <a:endParaRPr lang="en-US" sz="4000" dirty="0"/>
          </a:p>
        </p:txBody>
      </p:sp>
      <p:pic>
        <p:nvPicPr>
          <p:cNvPr id="1026" name="Picture 2" descr="Image result for critical care 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981200"/>
            <a:ext cx="2743199" cy="2743200"/>
          </a:xfrm>
          <a:prstGeom prst="rect">
            <a:avLst/>
          </a:prstGeom>
          <a:noFill/>
        </p:spPr>
      </p:pic>
      <p:pic>
        <p:nvPicPr>
          <p:cNvPr id="1034" name="Picture 10" descr="Related imag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5830" y="2057400"/>
            <a:ext cx="2782286" cy="2743200"/>
          </a:xfrm>
          <a:prstGeom prst="rect">
            <a:avLst/>
          </a:prstGeom>
          <a:noFill/>
        </p:spPr>
      </p:pic>
      <p:pic>
        <p:nvPicPr>
          <p:cNvPr id="1036" name="Picture 12" descr="Image result for no job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8190" y="2286000"/>
            <a:ext cx="2468136" cy="2438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/>
              <a:t>How did many northern Democrats feel about Lincoln’s Emancipation Proclamation?</a:t>
            </a:r>
            <a:endParaRPr lang="en-US" sz="3200" dirty="0"/>
          </a:p>
        </p:txBody>
      </p:sp>
      <p:sp>
        <p:nvSpPr>
          <p:cNvPr id="3" name="Rectangle 2"/>
          <p:cNvSpPr/>
          <p:nvPr/>
        </p:nvSpPr>
        <p:spPr>
          <a:xfrm>
            <a:off x="0" y="5534561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smtClean="0"/>
              <a:t>They feared that freed slaves would come north and take their jobs at lower wages.</a:t>
            </a:r>
            <a:endParaRPr lang="en-US" sz="4000" dirty="0"/>
          </a:p>
        </p:txBody>
      </p:sp>
      <p:pic>
        <p:nvPicPr>
          <p:cNvPr id="16386" name="Picture 2" descr="Image result for former slaves taking white job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1066800"/>
            <a:ext cx="7042445" cy="4572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257800" y="9906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We just want to work!!!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066800" y="99060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Go back to the South!!!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/>
              <a:t>What feature made the new warships developed by the South dangerous to the Union navy?</a:t>
            </a:r>
            <a:endParaRPr lang="en-US" sz="2800" dirty="0"/>
          </a:p>
        </p:txBody>
      </p:sp>
      <p:sp>
        <p:nvSpPr>
          <p:cNvPr id="3" name="Rectangle 2"/>
          <p:cNvSpPr/>
          <p:nvPr/>
        </p:nvSpPr>
        <p:spPr>
          <a:xfrm>
            <a:off x="0" y="4038600"/>
            <a:ext cx="39624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smtClean="0"/>
              <a:t>The ships were heavily armored with thick metal plating.</a:t>
            </a:r>
            <a:endParaRPr lang="en-US" sz="3600" dirty="0"/>
          </a:p>
        </p:txBody>
      </p:sp>
      <p:pic>
        <p:nvPicPr>
          <p:cNvPr id="33798" name="Picture 6" descr="http://www.georgiaencyclopedia.org/sites/default/files/styles/article-top/public/m-8376.jpg?itok=sqk90XF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914400"/>
            <a:ext cx="3352800" cy="1793358"/>
          </a:xfrm>
          <a:prstGeom prst="rect">
            <a:avLst/>
          </a:prstGeom>
          <a:noFill/>
        </p:spPr>
      </p:pic>
      <p:pic>
        <p:nvPicPr>
          <p:cNvPr id="35846" name="Picture 6" descr="Related 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914400"/>
            <a:ext cx="3752402" cy="2819400"/>
          </a:xfrm>
          <a:prstGeom prst="rect">
            <a:avLst/>
          </a:prstGeom>
          <a:noFill/>
        </p:spPr>
      </p:pic>
      <p:pic>
        <p:nvPicPr>
          <p:cNvPr id="35848" name="Picture 8" descr="Image result for armor plated confederate ship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14800" y="2819400"/>
            <a:ext cx="4280095" cy="3863975"/>
          </a:xfrm>
          <a:prstGeom prst="rect">
            <a:avLst/>
          </a:prstGeom>
          <a:noFill/>
        </p:spPr>
      </p:pic>
      <p:pic>
        <p:nvPicPr>
          <p:cNvPr id="35850" name="Picture 10" descr="Image result for confederate flag no backgroun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8021797" y="1219200"/>
            <a:ext cx="569053" cy="838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8000" t="22000" r="-18000" b="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/>
              <a:t>The scene of the meeting between Union and Confederate leaders in which the Confederacy surrendered was…..?</a:t>
            </a:r>
            <a:endParaRPr lang="en-US" sz="3200" dirty="0"/>
          </a:p>
        </p:txBody>
      </p:sp>
      <p:sp>
        <p:nvSpPr>
          <p:cNvPr id="3" name="Rectangle 2"/>
          <p:cNvSpPr/>
          <p:nvPr/>
        </p:nvSpPr>
        <p:spPr>
          <a:xfrm>
            <a:off x="0" y="6150114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smtClean="0"/>
              <a:t>Appomattox Courthouse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1" y="0"/>
            <a:ext cx="9143999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114300" algn="r"/>
                <a:tab pos="0" algn="l"/>
              </a:tabLst>
            </a:pP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The Union and the Confederate armies built up their troops by…?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5334000"/>
            <a:ext cx="9144000" cy="1524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sz="4000" dirty="0" smtClean="0">
                <a:latin typeface="Times New Roman"/>
                <a:ea typeface="Times New Roman"/>
                <a:cs typeface="Times New Roman"/>
              </a:rPr>
              <a:t>relying on help from volunteers to serve in the army.</a:t>
            </a:r>
            <a:endParaRPr lang="en-US" sz="4000" dirty="0">
              <a:ea typeface="Times New Roman"/>
              <a:cs typeface="Times New Roman"/>
            </a:endParaRPr>
          </a:p>
        </p:txBody>
      </p:sp>
      <p:pic>
        <p:nvPicPr>
          <p:cNvPr id="13314" name="Picture 2" descr="Image result for volunteer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1295400"/>
            <a:ext cx="3962400" cy="3962400"/>
          </a:xfrm>
          <a:prstGeom prst="rect">
            <a:avLst/>
          </a:prstGeom>
          <a:noFill/>
        </p:spPr>
      </p:pic>
      <p:pic>
        <p:nvPicPr>
          <p:cNvPr id="13316" name="Picture 4" descr="Image result for volunteer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0200" y="2438400"/>
            <a:ext cx="3433206" cy="2590800"/>
          </a:xfrm>
          <a:prstGeom prst="rect">
            <a:avLst/>
          </a:prstGeom>
          <a:noFill/>
        </p:spPr>
      </p:pic>
      <p:pic>
        <p:nvPicPr>
          <p:cNvPr id="13" name="Picture 4" descr="Image result for volunteer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129492" y="2286000"/>
            <a:ext cx="2625393" cy="2590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5000" t="23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/>
              <a:t>What African American military troupe led the charge on Fort Wagner in South Carolina?</a:t>
            </a:r>
            <a:endParaRPr lang="en-US" sz="3600" dirty="0"/>
          </a:p>
        </p:txBody>
      </p:sp>
      <p:sp>
        <p:nvSpPr>
          <p:cNvPr id="3" name="Rectangle 2"/>
          <p:cNvSpPr/>
          <p:nvPr/>
        </p:nvSpPr>
        <p:spPr>
          <a:xfrm>
            <a:off x="0" y="6027003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 smtClean="0">
                <a:solidFill>
                  <a:srgbClr val="FFC000"/>
                </a:solidFill>
              </a:rPr>
              <a:t>The 54th Massachusetts Infantry</a:t>
            </a:r>
            <a:endParaRPr lang="en-US" sz="48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solidFill>
                  <a:srgbClr val="FFFF00"/>
                </a:solidFill>
              </a:rPr>
              <a:t>The goal of the Union army in the West was to gain control of the…?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52600" y="5842337"/>
            <a:ext cx="5562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FFFF00"/>
                </a:solidFill>
              </a:rPr>
              <a:t>Mississippi River</a:t>
            </a:r>
            <a:endParaRPr lang="en-US" sz="6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t="20000" b="3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0" y="39554"/>
            <a:ext cx="9144000" cy="1323439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114300" algn="r"/>
                <a:tab pos="0" algn="l"/>
              </a:tabLst>
            </a:pP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Why did many criticize the northern draft of 1863?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4272677"/>
            <a:ext cx="91440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dirty="0" smtClean="0"/>
              <a:t>They felt that the draft favored the rich by allowing them to buy their way out of serving.</a:t>
            </a:r>
            <a:endParaRPr lang="en-US" sz="5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4000"/>
            <a:lum/>
          </a:blip>
          <a:srcRect/>
          <a:stretch>
            <a:fillRect t="16000" b="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0"/>
            <a:ext cx="89916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smtClean="0"/>
              <a:t>The purpose of Lincoln’s Gettysburg Address was…….?</a:t>
            </a:r>
            <a:endParaRPr lang="en-US" sz="4000" dirty="0"/>
          </a:p>
        </p:txBody>
      </p:sp>
      <p:sp>
        <p:nvSpPr>
          <p:cNvPr id="3" name="Rectangle 2"/>
          <p:cNvSpPr/>
          <p:nvPr/>
        </p:nvSpPr>
        <p:spPr>
          <a:xfrm>
            <a:off x="0" y="5411450"/>
            <a:ext cx="89916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 smtClean="0"/>
              <a:t>To remind Americans of the reasons that the Civil War was being fought.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1000"/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smtClean="0"/>
              <a:t>What did President Lincoln do to silence those in opposition to the war?</a:t>
            </a:r>
            <a:endParaRPr lang="en-US" sz="4000" dirty="0"/>
          </a:p>
        </p:txBody>
      </p:sp>
      <p:sp>
        <p:nvSpPr>
          <p:cNvPr id="3" name="Rectangle 2"/>
          <p:cNvSpPr/>
          <p:nvPr/>
        </p:nvSpPr>
        <p:spPr>
          <a:xfrm>
            <a:off x="0" y="3441680"/>
            <a:ext cx="9144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dirty="0" smtClean="0"/>
              <a:t>He ignored protections against unlawful imprisonment by jailing enemies of the Union without trial.</a:t>
            </a:r>
            <a:endParaRPr lang="en-US" sz="5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2012-13 s.s. ch 16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2012-13 s.s. ch 16</Template>
  <TotalTime>941</TotalTime>
  <Words>526</Words>
  <Application>Microsoft Office PowerPoint</Application>
  <PresentationFormat>On-screen Show (4:3)</PresentationFormat>
  <Paragraphs>49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2012-13 s.s. ch 16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Company>Lake Shore Public Schools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bwilson</dc:creator>
  <cp:lastModifiedBy>bwilson</cp:lastModifiedBy>
  <cp:revision>123</cp:revision>
  <dcterms:created xsi:type="dcterms:W3CDTF">2013-05-17T18:45:41Z</dcterms:created>
  <dcterms:modified xsi:type="dcterms:W3CDTF">2017-05-08T19:10:12Z</dcterms:modified>
</cp:coreProperties>
</file>