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70" r:id="rId6"/>
    <p:sldId id="260" r:id="rId7"/>
    <p:sldId id="259" r:id="rId8"/>
    <p:sldId id="264" r:id="rId9"/>
    <p:sldId id="272" r:id="rId10"/>
    <p:sldId id="273" r:id="rId11"/>
    <p:sldId id="269" r:id="rId12"/>
    <p:sldId id="265" r:id="rId13"/>
    <p:sldId id="266" r:id="rId14"/>
    <p:sldId id="271" r:id="rId15"/>
    <p:sldId id="263" r:id="rId16"/>
    <p:sldId id="262"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460928-1AA3-4625-8A6E-C4802664C108}"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56356-6403-401F-9A69-4072D68D8C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60928-1AA3-4625-8A6E-C4802664C108}"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56356-6403-401F-9A69-4072D68D8C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60928-1AA3-4625-8A6E-C4802664C108}"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56356-6403-401F-9A69-4072D68D8C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60928-1AA3-4625-8A6E-C4802664C108}"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56356-6403-401F-9A69-4072D68D8C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60928-1AA3-4625-8A6E-C4802664C108}"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56356-6403-401F-9A69-4072D68D8C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460928-1AA3-4625-8A6E-C4802664C108}" type="datetimeFigureOut">
              <a:rPr lang="en-US" smtClean="0"/>
              <a:pPr/>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56356-6403-401F-9A69-4072D68D8C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460928-1AA3-4625-8A6E-C4802664C108}" type="datetimeFigureOut">
              <a:rPr lang="en-US" smtClean="0"/>
              <a:pPr/>
              <a:t>12/13/2016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56356-6403-401F-9A69-4072D68D8C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460928-1AA3-4625-8A6E-C4802664C108}" type="datetimeFigureOut">
              <a:rPr lang="en-US" smtClean="0"/>
              <a:pPr/>
              <a:t>12/13/2016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56356-6403-401F-9A69-4072D68D8C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60928-1AA3-4625-8A6E-C4802664C108}" type="datetimeFigureOut">
              <a:rPr lang="en-US" smtClean="0"/>
              <a:pPr/>
              <a:t>12/13/2016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56356-6403-401F-9A69-4072D68D8C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60928-1AA3-4625-8A6E-C4802664C108}" type="datetimeFigureOut">
              <a:rPr lang="en-US" smtClean="0"/>
              <a:pPr/>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56356-6403-401F-9A69-4072D68D8C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60928-1AA3-4625-8A6E-C4802664C108}" type="datetimeFigureOut">
              <a:rPr lang="en-US" smtClean="0"/>
              <a:pPr/>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56356-6403-401F-9A69-4072D68D8C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60928-1AA3-4625-8A6E-C4802664C108}" type="datetimeFigureOut">
              <a:rPr lang="en-US" smtClean="0"/>
              <a:pPr/>
              <a:t>12/13/2016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56356-6403-401F-9A69-4072D68D8C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1905000" y="0"/>
            <a:ext cx="5486400" cy="1015663"/>
          </a:xfrm>
          <a:prstGeom prst="rect">
            <a:avLst/>
          </a:prstGeom>
          <a:noFill/>
        </p:spPr>
        <p:txBody>
          <a:bodyPr wrap="square" rtlCol="0">
            <a:spAutoFit/>
          </a:bodyPr>
          <a:lstStyle/>
          <a:p>
            <a:pPr algn="ctr"/>
            <a:r>
              <a:rPr lang="en-US" sz="6000" dirty="0" smtClean="0"/>
              <a:t>Heat Transfer</a:t>
            </a:r>
            <a:endParaRPr lang="en-US" sz="6000" dirty="0"/>
          </a:p>
        </p:txBody>
      </p:sp>
      <p:pic>
        <p:nvPicPr>
          <p:cNvPr id="1026" name="Picture 2" descr="Related image"/>
          <p:cNvPicPr>
            <a:picLocks noChangeAspect="1" noChangeArrowheads="1" noCrop="1"/>
          </p:cNvPicPr>
          <p:nvPr/>
        </p:nvPicPr>
        <p:blipFill>
          <a:blip r:embed="rId2" cstate="print"/>
          <a:srcRect/>
          <a:stretch>
            <a:fillRect/>
          </a:stretch>
        </p:blipFill>
        <p:spPr bwMode="auto">
          <a:xfrm>
            <a:off x="2590800" y="2209800"/>
            <a:ext cx="3486150" cy="37242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8000" r="-68000"/>
          </a:stretch>
        </a:blipFill>
        <a:effectLst/>
      </p:bgPr>
    </p:bg>
    <p:spTree>
      <p:nvGrpSpPr>
        <p:cNvPr id="1" name=""/>
        <p:cNvGrpSpPr/>
        <p:nvPr/>
      </p:nvGrpSpPr>
      <p:grpSpPr>
        <a:xfrm>
          <a:off x="0" y="0"/>
          <a:ext cx="0" cy="0"/>
          <a:chOff x="0" y="0"/>
          <a:chExt cx="0" cy="0"/>
        </a:xfrm>
      </p:grpSpPr>
      <p:sp>
        <p:nvSpPr>
          <p:cNvPr id="2" name="Rectangle 1"/>
          <p:cNvSpPr/>
          <p:nvPr/>
        </p:nvSpPr>
        <p:spPr>
          <a:xfrm>
            <a:off x="6324600" y="0"/>
            <a:ext cx="2819400" cy="762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86200" y="0"/>
            <a:ext cx="3505200" cy="923330"/>
          </a:xfrm>
          <a:prstGeom prst="rect">
            <a:avLst/>
          </a:prstGeom>
          <a:noFill/>
        </p:spPr>
        <p:txBody>
          <a:bodyPr wrap="square" rtlCol="0">
            <a:spAutoFit/>
          </a:bodyPr>
          <a:lstStyle/>
          <a:p>
            <a:r>
              <a:rPr lang="en-US" sz="5400" dirty="0" smtClean="0"/>
              <a:t>Convection</a:t>
            </a:r>
            <a:endParaRPr lang="en-US" sz="5400" dirty="0"/>
          </a:p>
        </p:txBody>
      </p:sp>
      <p:pic>
        <p:nvPicPr>
          <p:cNvPr id="1028" name="Picture 4" descr="Related image"/>
          <p:cNvPicPr>
            <a:picLocks noChangeAspect="1" noChangeArrowheads="1"/>
          </p:cNvPicPr>
          <p:nvPr/>
        </p:nvPicPr>
        <p:blipFill>
          <a:blip r:embed="rId3" cstate="print"/>
          <a:srcRect/>
          <a:stretch>
            <a:fillRect/>
          </a:stretch>
        </p:blipFill>
        <p:spPr bwMode="auto">
          <a:xfrm>
            <a:off x="0" y="0"/>
            <a:ext cx="2743958" cy="2190751"/>
          </a:xfrm>
          <a:prstGeom prst="rect">
            <a:avLst/>
          </a:prstGeom>
          <a:noFill/>
        </p:spPr>
      </p:pic>
      <p:pic>
        <p:nvPicPr>
          <p:cNvPr id="1030" name="Picture 6" descr="Image result for convection definition"/>
          <p:cNvPicPr>
            <a:picLocks noChangeAspect="1" noChangeArrowheads="1"/>
          </p:cNvPicPr>
          <p:nvPr/>
        </p:nvPicPr>
        <p:blipFill>
          <a:blip r:embed="rId4" cstate="print"/>
          <a:srcRect/>
          <a:stretch>
            <a:fillRect/>
          </a:stretch>
        </p:blipFill>
        <p:spPr bwMode="auto">
          <a:xfrm>
            <a:off x="1" y="3581400"/>
            <a:ext cx="2724194" cy="3276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1"/>
          <a:tileRect/>
        </a:gradFill>
        <a:effectLst/>
      </p:bgPr>
    </p:bg>
    <p:spTree>
      <p:nvGrpSpPr>
        <p:cNvPr id="1" name=""/>
        <p:cNvGrpSpPr/>
        <p:nvPr/>
      </p:nvGrpSpPr>
      <p:grpSpPr>
        <a:xfrm>
          <a:off x="0" y="0"/>
          <a:ext cx="0" cy="0"/>
          <a:chOff x="0" y="0"/>
          <a:chExt cx="0" cy="0"/>
        </a:xfrm>
      </p:grpSpPr>
      <p:pic>
        <p:nvPicPr>
          <p:cNvPr id="26628" name="Picture 4" descr="Related image"/>
          <p:cNvPicPr>
            <a:picLocks noChangeAspect="1" noChangeArrowheads="1" noCrop="1"/>
          </p:cNvPicPr>
          <p:nvPr/>
        </p:nvPicPr>
        <p:blipFill>
          <a:blip r:embed="rId2" cstate="print"/>
          <a:srcRect/>
          <a:stretch>
            <a:fillRect/>
          </a:stretch>
        </p:blipFill>
        <p:spPr bwMode="auto">
          <a:xfrm>
            <a:off x="0" y="762000"/>
            <a:ext cx="9144000" cy="6096000"/>
          </a:xfrm>
          <a:prstGeom prst="rect">
            <a:avLst/>
          </a:prstGeom>
          <a:noFill/>
        </p:spPr>
      </p:pic>
      <p:sp>
        <p:nvSpPr>
          <p:cNvPr id="4" name="TextBox 3"/>
          <p:cNvSpPr txBox="1"/>
          <p:nvPr/>
        </p:nvSpPr>
        <p:spPr>
          <a:xfrm>
            <a:off x="457200" y="1"/>
            <a:ext cx="8153400" cy="923330"/>
          </a:xfrm>
          <a:prstGeom prst="rect">
            <a:avLst/>
          </a:prstGeom>
          <a:noFill/>
        </p:spPr>
        <p:txBody>
          <a:bodyPr wrap="square" rtlCol="0">
            <a:spAutoFit/>
          </a:bodyPr>
          <a:lstStyle/>
          <a:p>
            <a:pPr algn="ctr"/>
            <a:r>
              <a:rPr lang="en-US" sz="5400" dirty="0" smtClean="0">
                <a:solidFill>
                  <a:srgbClr val="FF0000"/>
                </a:solidFill>
                <a:latin typeface="Goudy Stout" pitchFamily="18" charset="0"/>
              </a:rPr>
              <a:t>Radiation</a:t>
            </a:r>
            <a:endParaRPr lang="en-US" sz="5400" dirty="0">
              <a:solidFill>
                <a:srgbClr val="FF0000"/>
              </a:solidFill>
              <a:latin typeface="Goudy Stou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2" descr="Image result for radiation heat transfer gif"/>
          <p:cNvPicPr>
            <a:picLocks noChangeAspect="1" noChangeArrowheads="1" noCrop="1"/>
          </p:cNvPicPr>
          <p:nvPr/>
        </p:nvPicPr>
        <p:blipFill>
          <a:blip r:embed="rId3" cstate="print"/>
          <a:srcRect/>
          <a:stretch>
            <a:fillRect/>
          </a:stretch>
        </p:blipFill>
        <p:spPr bwMode="auto">
          <a:xfrm>
            <a:off x="4648200" y="0"/>
            <a:ext cx="4495800" cy="121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22530" name="Picture 2" descr="Image result for conduction heat transfer"/>
          <p:cNvPicPr>
            <a:picLocks noChangeAspect="1" noChangeArrowheads="1"/>
          </p:cNvPicPr>
          <p:nvPr/>
        </p:nvPicPr>
        <p:blipFill>
          <a:blip r:embed="rId2" cstate="print"/>
          <a:srcRect/>
          <a:stretch>
            <a:fillRect/>
          </a:stretch>
        </p:blipFill>
        <p:spPr bwMode="auto">
          <a:xfrm>
            <a:off x="1447800" y="3048000"/>
            <a:ext cx="6095999" cy="3429000"/>
          </a:xfrm>
          <a:prstGeom prst="rect">
            <a:avLst/>
          </a:prstGeom>
          <a:noFill/>
        </p:spPr>
      </p:pic>
      <p:pic>
        <p:nvPicPr>
          <p:cNvPr id="22532" name="Picture 4" descr="Image result for conduction heat transfer"/>
          <p:cNvPicPr>
            <a:picLocks noChangeAspect="1" noChangeArrowheads="1"/>
          </p:cNvPicPr>
          <p:nvPr/>
        </p:nvPicPr>
        <p:blipFill>
          <a:blip r:embed="rId3" cstate="print"/>
          <a:srcRect/>
          <a:stretch>
            <a:fillRect/>
          </a:stretch>
        </p:blipFill>
        <p:spPr bwMode="auto">
          <a:xfrm>
            <a:off x="0" y="533400"/>
            <a:ext cx="4267200" cy="2075712"/>
          </a:xfrm>
          <a:prstGeom prst="rect">
            <a:avLst/>
          </a:prstGeom>
          <a:noFill/>
        </p:spPr>
      </p:pic>
      <p:pic>
        <p:nvPicPr>
          <p:cNvPr id="22534" name="Picture 6" descr="Related image"/>
          <p:cNvPicPr>
            <a:picLocks noChangeAspect="1" noChangeArrowheads="1"/>
          </p:cNvPicPr>
          <p:nvPr/>
        </p:nvPicPr>
        <p:blipFill>
          <a:blip r:embed="rId4" cstate="print"/>
          <a:srcRect/>
          <a:stretch>
            <a:fillRect/>
          </a:stretch>
        </p:blipFill>
        <p:spPr bwMode="auto">
          <a:xfrm>
            <a:off x="4424579" y="533400"/>
            <a:ext cx="4719421" cy="2057400"/>
          </a:xfrm>
          <a:prstGeom prst="rect">
            <a:avLst/>
          </a:prstGeom>
          <a:noFill/>
        </p:spPr>
      </p:pic>
      <p:sp>
        <p:nvSpPr>
          <p:cNvPr id="5" name="Rounded Rectangle 4"/>
          <p:cNvSpPr/>
          <p:nvPr/>
        </p:nvSpPr>
        <p:spPr>
          <a:xfrm>
            <a:off x="4495800" y="609600"/>
            <a:ext cx="4572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0" y="609600"/>
            <a:ext cx="4572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0" y="152400"/>
            <a:ext cx="2514600" cy="707886"/>
          </a:xfrm>
          <a:prstGeom prst="rect">
            <a:avLst/>
          </a:prstGeom>
          <a:noFill/>
        </p:spPr>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Other</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914400"/>
            <a:ext cx="9144000" cy="2031325"/>
          </a:xfrm>
          <a:prstGeom prst="rect">
            <a:avLst/>
          </a:prstGeom>
        </p:spPr>
        <p:txBody>
          <a:bodyPr wrap="square">
            <a:spAutoFit/>
          </a:bodyPr>
          <a:lstStyle/>
          <a:p>
            <a:r>
              <a:rPr lang="en-US" dirty="0" smtClean="0"/>
              <a:t>"plastic" is a medium to poor conductor of heat. plastic contains air bubbles within it’s structure like a coffee cup, which acts as an excellent insulator, however it is the air pockets that make it effective, the air helps to slow down or prevent the transfer of heat. </a:t>
            </a:r>
          </a:p>
          <a:p>
            <a:endParaRPr lang="en-US" dirty="0" smtClean="0"/>
          </a:p>
          <a:p>
            <a:r>
              <a:rPr lang="en-US" dirty="0" smtClean="0"/>
              <a:t>Plastics can be used on cookware like an insulated handle. Plastic also it allows ice to form quickly in ice trays. When the tray is put in the freezer heat radiates out of the water. Plastic is far superior in function to aluminum trays, aluminum is a better conductor of heat.</a:t>
            </a:r>
            <a:endParaRPr lang="en-US" dirty="0"/>
          </a:p>
        </p:txBody>
      </p:sp>
      <p:sp>
        <p:nvSpPr>
          <p:cNvPr id="3" name="TextBox 2"/>
          <p:cNvSpPr txBox="1"/>
          <p:nvPr/>
        </p:nvSpPr>
        <p:spPr>
          <a:xfrm>
            <a:off x="533400" y="0"/>
            <a:ext cx="8229600" cy="769441"/>
          </a:xfrm>
          <a:prstGeom prst="rect">
            <a:avLst/>
          </a:prstGeom>
          <a:noFill/>
        </p:spPr>
        <p:txBody>
          <a:bodyPr wrap="square" rtlCol="0">
            <a:spAutoFit/>
          </a:bodyPr>
          <a:lstStyle/>
          <a:p>
            <a:pPr algn="ctr"/>
            <a:r>
              <a:rPr lang="en-US" sz="4400" dirty="0" smtClean="0"/>
              <a:t>Why is Plastic a good insulator?</a:t>
            </a:r>
            <a:endParaRPr lang="en-US" sz="4400" dirty="0"/>
          </a:p>
        </p:txBody>
      </p:sp>
      <p:pic>
        <p:nvPicPr>
          <p:cNvPr id="30722" name="Picture 2" descr="Image result for plastic thermal insulator"/>
          <p:cNvPicPr>
            <a:picLocks noChangeAspect="1" noChangeArrowheads="1"/>
          </p:cNvPicPr>
          <p:nvPr/>
        </p:nvPicPr>
        <p:blipFill>
          <a:blip r:embed="rId2" cstate="print"/>
          <a:srcRect/>
          <a:stretch>
            <a:fillRect/>
          </a:stretch>
        </p:blipFill>
        <p:spPr bwMode="auto">
          <a:xfrm>
            <a:off x="1371600" y="2859166"/>
            <a:ext cx="6096000" cy="399883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3733800" y="5334000"/>
            <a:ext cx="1524000" cy="1200329"/>
          </a:xfrm>
          <a:prstGeom prst="rect">
            <a:avLst/>
          </a:prstGeom>
          <a:noFill/>
        </p:spPr>
        <p:txBody>
          <a:bodyPr wrap="square" rtlCol="0">
            <a:spAutoFit/>
          </a:bodyPr>
          <a:lstStyle/>
          <a:p>
            <a:pPr algn="ctr"/>
            <a:r>
              <a:rPr lang="en-US" sz="7200" dirty="0" smtClean="0"/>
              <a:t>to</a:t>
            </a:r>
            <a:endParaRPr lang="en-US" sz="7200" dirty="0"/>
          </a:p>
        </p:txBody>
      </p:sp>
      <p:pic>
        <p:nvPicPr>
          <p:cNvPr id="8194" name="Picture 2" descr="Image result for heat transfer"/>
          <p:cNvPicPr>
            <a:picLocks noChangeAspect="1" noChangeArrowheads="1"/>
          </p:cNvPicPr>
          <p:nvPr/>
        </p:nvPicPr>
        <p:blipFill>
          <a:blip r:embed="rId3" cstate="print"/>
          <a:srcRect/>
          <a:stretch>
            <a:fillRect/>
          </a:stretch>
        </p:blipFill>
        <p:spPr bwMode="auto">
          <a:xfrm>
            <a:off x="2667000" y="1752600"/>
            <a:ext cx="3914775" cy="25622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3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5362" name="Picture 2" descr="Related image"/>
          <p:cNvPicPr>
            <a:picLocks noChangeAspect="1" noChangeArrowheads="1"/>
          </p:cNvPicPr>
          <p:nvPr/>
        </p:nvPicPr>
        <p:blipFill>
          <a:blip r:embed="rId2" cstate="print"/>
          <a:srcRect/>
          <a:stretch>
            <a:fillRect/>
          </a:stretch>
        </p:blipFill>
        <p:spPr bwMode="auto">
          <a:xfrm>
            <a:off x="1143000" y="787112"/>
            <a:ext cx="7086600" cy="52612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13000">
              <a:schemeClr val="accent3">
                <a:lumMod val="60000"/>
                <a:lumOff val="40000"/>
              </a:schemeClr>
            </a:gs>
            <a:gs pos="28000">
              <a:srgbClr val="000082"/>
            </a:gs>
            <a:gs pos="42999">
              <a:schemeClr val="accent5"/>
            </a:gs>
            <a:gs pos="58000">
              <a:srgbClr val="000082"/>
            </a:gs>
            <a:gs pos="72000">
              <a:schemeClr val="accent4">
                <a:lumMod val="60000"/>
                <a:lumOff val="40000"/>
              </a:schemeClr>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3" name="Picture 2" descr="Image result for convection heat transfer for kids"/>
          <p:cNvPicPr>
            <a:picLocks noChangeAspect="1" noChangeArrowheads="1" noCrop="1"/>
          </p:cNvPicPr>
          <p:nvPr/>
        </p:nvPicPr>
        <p:blipFill>
          <a:blip r:embed="rId2" cstate="print"/>
          <a:srcRect/>
          <a:stretch>
            <a:fillRect/>
          </a:stretch>
        </p:blipFill>
        <p:spPr bwMode="auto">
          <a:xfrm>
            <a:off x="0" y="0"/>
            <a:ext cx="3048000" cy="2286000"/>
          </a:xfrm>
          <a:prstGeom prst="rect">
            <a:avLst/>
          </a:prstGeom>
          <a:noFill/>
        </p:spPr>
      </p:pic>
      <p:pic>
        <p:nvPicPr>
          <p:cNvPr id="5" name="Picture 8" descr="Related image"/>
          <p:cNvPicPr>
            <a:picLocks noChangeAspect="1" noChangeArrowheads="1" noCrop="1"/>
          </p:cNvPicPr>
          <p:nvPr/>
        </p:nvPicPr>
        <p:blipFill>
          <a:blip r:embed="rId3" cstate="print"/>
          <a:srcRect/>
          <a:stretch>
            <a:fillRect/>
          </a:stretch>
        </p:blipFill>
        <p:spPr bwMode="auto">
          <a:xfrm>
            <a:off x="4940797" y="0"/>
            <a:ext cx="4203203" cy="2362200"/>
          </a:xfrm>
          <a:prstGeom prst="rect">
            <a:avLst/>
          </a:prstGeom>
          <a:noFill/>
        </p:spPr>
      </p:pic>
      <p:pic>
        <p:nvPicPr>
          <p:cNvPr id="1026" name="Picture 2" descr="Related image"/>
          <p:cNvPicPr>
            <a:picLocks noChangeAspect="1" noChangeArrowheads="1"/>
          </p:cNvPicPr>
          <p:nvPr/>
        </p:nvPicPr>
        <p:blipFill>
          <a:blip r:embed="rId4" cstate="print"/>
          <a:srcRect/>
          <a:stretch>
            <a:fillRect/>
          </a:stretch>
        </p:blipFill>
        <p:spPr bwMode="auto">
          <a:xfrm>
            <a:off x="2209800" y="3048000"/>
            <a:ext cx="4064000" cy="2286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124</Words>
  <Application>Microsoft Office PowerPoint</Application>
  <PresentationFormat>On-screen Show (4:3)</PresentationFormat>
  <Paragraphs>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bwilson</dc:creator>
  <cp:lastModifiedBy>bwilson</cp:lastModifiedBy>
  <cp:revision>83</cp:revision>
  <dcterms:created xsi:type="dcterms:W3CDTF">2016-12-06T16:05:49Z</dcterms:created>
  <dcterms:modified xsi:type="dcterms:W3CDTF">2016-12-13T17:37:08Z</dcterms:modified>
</cp:coreProperties>
</file>