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ags/tag5.xml" ContentType="application/vnd.openxmlformats-officedocument.presentationml.tags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ags/tag1.xml" ContentType="application/vnd.openxmlformats-officedocument.presentationml.tags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ags/tag7.xml" ContentType="application/vnd.openxmlformats-officedocument.presentationml.tags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2" r:id="rId2"/>
    <p:sldMasterId id="2147483734" r:id="rId3"/>
    <p:sldMasterId id="2147483807" r:id="rId4"/>
    <p:sldMasterId id="2147483819" r:id="rId5"/>
    <p:sldMasterId id="2147483832" r:id="rId6"/>
    <p:sldMasterId id="2147483844" r:id="rId7"/>
    <p:sldMasterId id="2147483868" r:id="rId8"/>
    <p:sldMasterId id="2147483881" r:id="rId9"/>
    <p:sldMasterId id="2147483917" r:id="rId10"/>
    <p:sldMasterId id="2147483943" r:id="rId11"/>
    <p:sldMasterId id="2147483979" r:id="rId12"/>
    <p:sldMasterId id="2147483991" r:id="rId13"/>
    <p:sldMasterId id="2147484003" r:id="rId14"/>
    <p:sldMasterId id="2147484015" r:id="rId15"/>
    <p:sldMasterId id="2147484039" r:id="rId16"/>
    <p:sldMasterId id="2147484052" r:id="rId17"/>
    <p:sldMasterId id="2147484064" r:id="rId18"/>
    <p:sldMasterId id="2147484100" r:id="rId19"/>
    <p:sldMasterId id="2147484112" r:id="rId20"/>
    <p:sldMasterId id="2147484124" r:id="rId21"/>
    <p:sldMasterId id="2147484136" r:id="rId22"/>
    <p:sldMasterId id="2147484148" r:id="rId23"/>
    <p:sldMasterId id="2147484160" r:id="rId24"/>
    <p:sldMasterId id="2147484172" r:id="rId25"/>
    <p:sldMasterId id="2147484184" r:id="rId26"/>
    <p:sldMasterId id="2147484196" r:id="rId27"/>
    <p:sldMasterId id="2147484208" r:id="rId28"/>
    <p:sldMasterId id="2147484220" r:id="rId29"/>
    <p:sldMasterId id="2147484232" r:id="rId30"/>
    <p:sldMasterId id="2147484244" r:id="rId31"/>
    <p:sldMasterId id="2147484256" r:id="rId32"/>
    <p:sldMasterId id="2147484268" r:id="rId33"/>
    <p:sldMasterId id="2147484280" r:id="rId34"/>
    <p:sldMasterId id="2147484292" r:id="rId35"/>
    <p:sldMasterId id="2147484305" r:id="rId36"/>
    <p:sldMasterId id="2147484317" r:id="rId37"/>
    <p:sldMasterId id="2147484330" r:id="rId38"/>
    <p:sldMasterId id="2147484343" r:id="rId39"/>
    <p:sldMasterId id="2147484356" r:id="rId40"/>
  </p:sldMasterIdLst>
  <p:sldIdLst>
    <p:sldId id="312" r:id="rId41"/>
    <p:sldId id="323" r:id="rId42"/>
    <p:sldId id="313" r:id="rId43"/>
    <p:sldId id="314" r:id="rId44"/>
    <p:sldId id="315" r:id="rId45"/>
    <p:sldId id="331" r:id="rId46"/>
    <p:sldId id="332" r:id="rId47"/>
    <p:sldId id="333" r:id="rId48"/>
    <p:sldId id="316" r:id="rId49"/>
    <p:sldId id="329" r:id="rId50"/>
    <p:sldId id="330" r:id="rId51"/>
    <p:sldId id="334" r:id="rId52"/>
    <p:sldId id="317" r:id="rId53"/>
    <p:sldId id="272" r:id="rId54"/>
    <p:sldId id="335" r:id="rId55"/>
    <p:sldId id="336" r:id="rId56"/>
    <p:sldId id="337" r:id="rId57"/>
    <p:sldId id="320" r:id="rId58"/>
    <p:sldId id="322" r:id="rId59"/>
    <p:sldId id="321" r:id="rId60"/>
    <p:sldId id="280" r:id="rId61"/>
    <p:sldId id="328" r:id="rId62"/>
    <p:sldId id="325" r:id="rId63"/>
    <p:sldId id="327" r:id="rId64"/>
    <p:sldId id="326" r:id="rId65"/>
    <p:sldId id="324" r:id="rId66"/>
    <p:sldId id="318" r:id="rId67"/>
    <p:sldId id="319" r:id="rId68"/>
    <p:sldId id="262" r:id="rId69"/>
    <p:sldId id="276" r:id="rId70"/>
    <p:sldId id="264" r:id="rId71"/>
    <p:sldId id="285" r:id="rId72"/>
    <p:sldId id="288" r:id="rId73"/>
    <p:sldId id="271" r:id="rId74"/>
    <p:sldId id="265" r:id="rId75"/>
    <p:sldId id="274" r:id="rId76"/>
    <p:sldId id="282" r:id="rId77"/>
    <p:sldId id="273" r:id="rId78"/>
    <p:sldId id="287" r:id="rId79"/>
    <p:sldId id="305" r:id="rId80"/>
    <p:sldId id="277" r:id="rId81"/>
    <p:sldId id="286" r:id="rId82"/>
    <p:sldId id="310" r:id="rId83"/>
    <p:sldId id="306" r:id="rId84"/>
    <p:sldId id="301" r:id="rId85"/>
    <p:sldId id="296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7" d="100"/>
          <a:sy n="87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76" Type="http://schemas.openxmlformats.org/officeDocument/2006/relationships/slide" Target="slides/slide36.xml"/><Relationship Id="rId84" Type="http://schemas.openxmlformats.org/officeDocument/2006/relationships/slide" Target="slides/slide44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slide" Target="slides/slide26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slide" Target="slides/slide43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1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15.xml"/><Relationship Id="rId1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9.xml"/><Relationship Id="rId11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17.xml"/><Relationship Id="rId9" Type="http://schemas.openxmlformats.org/officeDocument/2006/relationships/slideLayout" Target="../slideLayouts/slideLayout42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A376-1AE4-4BD8-AF38-7391E5DA8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33B3-1B7A-4CF4-9C8D-C6B7D4DEF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9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4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30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1501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History Tri-3 Final Exam2016-17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What did the Supreme Court decide in the case of </a:t>
            </a:r>
            <a:r>
              <a:rPr lang="en-US" i="1" dirty="0" smtClean="0"/>
              <a:t>Gibbons</a:t>
            </a:r>
            <a:r>
              <a:rPr lang="en-US" dirty="0" smtClean="0"/>
              <a:t> v. </a:t>
            </a:r>
            <a:r>
              <a:rPr lang="en-US" i="1" dirty="0" smtClean="0"/>
              <a:t>Ogden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715000"/>
            <a:ext cx="9144000" cy="1143000"/>
          </a:xfrm>
          <a:noFill/>
        </p:spPr>
        <p:txBody>
          <a:bodyPr>
            <a:norm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dirty="0" smtClean="0"/>
              <a:t>Thomas Gibbons’ federal license had priority over Aaron Ogden’s state license.</a:t>
            </a:r>
          </a:p>
        </p:txBody>
      </p:sp>
      <p:pic>
        <p:nvPicPr>
          <p:cNvPr id="29698" name="Picture 2" descr="Image result for balance of fed govt and state gov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38349"/>
            <a:ext cx="6705600" cy="40494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124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New York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Federal </a:t>
            </a:r>
            <a:r>
              <a:rPr lang="en-US" sz="1200" dirty="0" err="1" smtClean="0">
                <a:solidFill>
                  <a:prstClr val="white"/>
                </a:solidFill>
              </a:rPr>
              <a:t>Gov’t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427156">
            <a:off x="2885271" y="321061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Florida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438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Texas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Gibbons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Ogden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was the most violent slave uprising in the U.S.?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388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Nat Turner’s Rebellion.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encrypted-tbn2.google.com/images?q=tbn:ANd9GcSs5KwL2F3--mKbOoQvFwZHQa5BRLMk7W4A-pyKZT8-6GvLlb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38" y="1752600"/>
            <a:ext cx="2582037" cy="2057400"/>
          </a:xfrm>
          <a:prstGeom prst="rect">
            <a:avLst/>
          </a:prstGeom>
          <a:noFill/>
        </p:spPr>
      </p:pic>
      <p:pic>
        <p:nvPicPr>
          <p:cNvPr id="2052" name="Picture 4" descr="https://encrypted-tbn2.google.com/images?q=tbn:ANd9GcT3wtrexo9zO0Hjiz1ozuqbXqViAyZspAJN8wHbEjjce7rv7p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746734" cy="2057400"/>
          </a:xfrm>
          <a:prstGeom prst="rect">
            <a:avLst/>
          </a:prstGeom>
          <a:noFill/>
        </p:spPr>
      </p:pic>
      <p:pic>
        <p:nvPicPr>
          <p:cNvPr id="2054" name="Picture 6" descr="https://encrypted-tbn0.google.com/images?q=tbn:ANd9GcSWK4MfjSUAg1cTZc_VgUXwm9hBzbOvZ9nWrhY8CuA32dD3lf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797944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556" y="0"/>
            <a:ext cx="8354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The Transportation Revolution was a period </a:t>
            </a:r>
            <a:r>
              <a:rPr lang="en-US" sz="3200" dirty="0" smtClean="0"/>
              <a:t>of…?</a:t>
            </a:r>
            <a:endParaRPr lang="en-US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86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rapid growth in the speed and convenience of travel.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Image result for transpor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It provided African Americans with a future free from slavery.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</a:rPr>
              <a:t>What did ratification of the Thirteenth Amendment mean for African Americans?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From 1865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114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2017 &amp; beyond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2226" name="Picture 2" descr="Image result for when was the 13th amendment pa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2971800" cy="3007178"/>
          </a:xfrm>
          <a:prstGeom prst="rect">
            <a:avLst/>
          </a:prstGeom>
          <a:noFill/>
        </p:spPr>
      </p:pic>
      <p:pic>
        <p:nvPicPr>
          <p:cNvPr id="52228" name="Picture 4" descr="Image result for animated blacks of the fu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1295400"/>
            <a:ext cx="45720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90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To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did the War of 1812 help American manufacturing</a:t>
            </a:r>
            <a:r>
              <a:rPr lang="en-US" sz="3600" dirty="0" smtClean="0"/>
              <a:t>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486400"/>
            <a:ext cx="91440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Tariffs on foreign goods encouraged Americans to buy domestic goods.</a:t>
            </a:r>
          </a:p>
        </p:txBody>
      </p:sp>
      <p:pic>
        <p:nvPicPr>
          <p:cNvPr id="118790" name="Picture 6" descr="Image result for buy ameri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5762625" cy="3305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telegraph was significant because it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/>
              <a:t>Enabled people to send news quickly from coast to coast.</a:t>
            </a:r>
          </a:p>
        </p:txBody>
      </p:sp>
      <p:pic>
        <p:nvPicPr>
          <p:cNvPr id="25604" name="Picture 4" descr="http://www.sts-education.com/pictures2/ls/coursetype/experience/tourmaps/USA-Coast-to-Coast-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95968"/>
            <a:ext cx="2971800" cy="1676397"/>
          </a:xfrm>
          <a:prstGeom prst="rect">
            <a:avLst/>
          </a:prstGeom>
          <a:noFill/>
        </p:spPr>
      </p:pic>
      <p:pic>
        <p:nvPicPr>
          <p:cNvPr id="578562" name="Picture 2" descr="Image result for tele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286000"/>
            <a:ext cx="5481320" cy="1581150"/>
          </a:xfrm>
          <a:prstGeom prst="rect">
            <a:avLst/>
          </a:prstGeom>
          <a:noFill/>
        </p:spPr>
      </p:pic>
      <p:pic>
        <p:nvPicPr>
          <p:cNvPr id="578564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762000"/>
            <a:ext cx="2286000" cy="3063240"/>
          </a:xfrm>
          <a:prstGeom prst="rect">
            <a:avLst/>
          </a:prstGeom>
          <a:noFill/>
        </p:spPr>
      </p:pic>
      <p:pic>
        <p:nvPicPr>
          <p:cNvPr id="578566" name="Picture 6" descr="Image result for telegrap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5800" y="-304800"/>
            <a:ext cx="4751413" cy="3733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When Lincoln was elected in 1860, he stated that the government would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70570" y="5715000"/>
            <a:ext cx="8549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not start a war with the southern states.</a:t>
            </a:r>
            <a:endParaRPr lang="en-US" sz="4000" dirty="0"/>
          </a:p>
        </p:txBody>
      </p:sp>
      <p:pic>
        <p:nvPicPr>
          <p:cNvPr id="577540" name="Picture 4" descr="Image result for lincoln no 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804" y="1524000"/>
            <a:ext cx="5183996" cy="4121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Why did General Lee decide to surrender his troops at Appomattox Courthouse?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The Union had surrounded his troops and he had run out of supplies.</a:t>
            </a:r>
            <a:endParaRPr lang="en-US" sz="4400" dirty="0"/>
          </a:p>
        </p:txBody>
      </p:sp>
      <p:pic>
        <p:nvPicPr>
          <p:cNvPr id="57651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2247900" cy="1733551"/>
          </a:xfrm>
          <a:prstGeom prst="rect">
            <a:avLst/>
          </a:prstGeom>
          <a:noFill/>
        </p:spPr>
      </p:pic>
      <p:pic>
        <p:nvPicPr>
          <p:cNvPr id="576516" name="Picture 4" descr="Image result for animated union soldiers withou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43733" y="3429000"/>
            <a:ext cx="2600267" cy="2057400"/>
          </a:xfrm>
          <a:prstGeom prst="rect">
            <a:avLst/>
          </a:prstGeom>
          <a:noFill/>
        </p:spPr>
      </p:pic>
      <p:pic>
        <p:nvPicPr>
          <p:cNvPr id="6" name="Picture 4" descr="Image result for animated union soldiers without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0478">
            <a:off x="714204" y="3624325"/>
            <a:ext cx="2117241" cy="1886613"/>
          </a:xfrm>
          <a:prstGeom prst="rect">
            <a:avLst/>
          </a:prstGeom>
          <a:noFill/>
        </p:spPr>
      </p:pic>
      <p:pic>
        <p:nvPicPr>
          <p:cNvPr id="7" name="Picture 4" descr="Image result for animated union soldiers without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3935">
            <a:off x="504194" y="2219734"/>
            <a:ext cx="1430459" cy="1274641"/>
          </a:xfrm>
          <a:prstGeom prst="rect">
            <a:avLst/>
          </a:prstGeom>
          <a:noFill/>
        </p:spPr>
      </p:pic>
      <p:pic>
        <p:nvPicPr>
          <p:cNvPr id="8" name="Picture 4" descr="Image result for animated union soldiers without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34782" flipH="1">
            <a:off x="7150336" y="1458176"/>
            <a:ext cx="1752600" cy="1386703"/>
          </a:xfrm>
          <a:prstGeom prst="rect">
            <a:avLst/>
          </a:prstGeom>
          <a:noFill/>
        </p:spPr>
      </p:pic>
      <p:pic>
        <p:nvPicPr>
          <p:cNvPr id="576518" name="Picture 6" descr="Image result for animated union soldiers without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219200"/>
            <a:ext cx="2543175" cy="1685264"/>
          </a:xfrm>
          <a:prstGeom prst="rect">
            <a:avLst/>
          </a:prstGeom>
          <a:noFill/>
        </p:spPr>
      </p:pic>
      <p:pic>
        <p:nvPicPr>
          <p:cNvPr id="576520" name="Picture 8" descr="Image result for animated union soldiers without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657600"/>
            <a:ext cx="900592" cy="972378"/>
          </a:xfrm>
          <a:prstGeom prst="rect">
            <a:avLst/>
          </a:prstGeom>
          <a:noFill/>
        </p:spPr>
      </p:pic>
      <p:sp>
        <p:nvSpPr>
          <p:cNvPr id="11" name="Rectangular Callout 10"/>
          <p:cNvSpPr/>
          <p:nvPr/>
        </p:nvSpPr>
        <p:spPr>
          <a:xfrm>
            <a:off x="6096000" y="2667000"/>
            <a:ext cx="1371600" cy="914400"/>
          </a:xfrm>
          <a:prstGeom prst="wedgeRectCallout">
            <a:avLst>
              <a:gd name="adj1" fmla="val -59722"/>
              <a:gd name="adj2" fmla="val 64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Looks like them Yankees got us covered, General Lee</a:t>
            </a:r>
            <a:endParaRPr lang="en-US" sz="105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4000" dirty="0" smtClean="0"/>
              <a:t>What was the strategy of total war adopted by General Sherman?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53340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destroying civilian and military </a:t>
            </a:r>
            <a:r>
              <a:rPr lang="en-US" sz="3600" dirty="0" smtClean="0"/>
              <a:t>resources.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95400"/>
            <a:ext cx="4924425" cy="3852104"/>
          </a:xfrm>
          <a:prstGeom prst="rect">
            <a:avLst/>
          </a:prstGeom>
          <a:noFill/>
        </p:spPr>
      </p:pic>
      <p:pic>
        <p:nvPicPr>
          <p:cNvPr id="27652" name="Picture 4" descr="Image result for sherman's total war strate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3676650" cy="2857500"/>
          </a:xfrm>
          <a:prstGeom prst="rect">
            <a:avLst/>
          </a:prstGeom>
          <a:noFill/>
        </p:spPr>
      </p:pic>
      <p:pic>
        <p:nvPicPr>
          <p:cNvPr id="2765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3692429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goal of the Union army in the West was to gain control of the…?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8423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Mississippi River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 descr="Image result for Us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2085520" cy="167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History Tri-3 Final Exam2016-17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On what principle from the Declaration of Independence did President Lincoln base the Emancipation Proclamation?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</a:rPr>
              <a:t>the principle that all men are created equal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s://encrypted-tbn3.gstatic.com/images?q=tbn:ANd9GcSdQ0fCnAv1WWmvCBHxroTEeljhq6mozxBmIML62VAx7s0ytNc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53036"/>
            <a:ext cx="2057400" cy="2012084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Q_7WuePA68P7yufXCuW7AguqdtH6siynWqp-qn1erxWRMGE911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14800"/>
            <a:ext cx="228600" cy="228600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SF9bn1E69tnR3ZMtKXuZUMxrYyDG779ocfKch_sdsIMbNboN2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1219200" cy="1762126"/>
          </a:xfrm>
          <a:prstGeom prst="rect">
            <a:avLst/>
          </a:prstGeom>
          <a:noFill/>
        </p:spPr>
      </p:pic>
      <p:pic>
        <p:nvPicPr>
          <p:cNvPr id="8200" name="Picture 8" descr="https://encrypted-tbn3.gstatic.com/images?q=tbn:ANd9GcRGEVRVnQ0RdcJP_WeAaExipSJCxTHa1xN8ZSroue6bwToJOIp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05000"/>
            <a:ext cx="2209800" cy="2076450"/>
          </a:xfrm>
          <a:prstGeom prst="rect">
            <a:avLst/>
          </a:prstGeom>
          <a:noFill/>
        </p:spPr>
      </p:pic>
      <p:pic>
        <p:nvPicPr>
          <p:cNvPr id="8202" name="Picture 10" descr="https://encrypted-tbn3.gstatic.com/images?q=tbn:ANd9GcT7E6ddYFXSZ1TuG5LGkFNSbKg6K0HcIfAV80IYLTWVsARrGiF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2675" y="3276600"/>
            <a:ext cx="2981325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8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a trade union?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Organization of workers who tried to improve pay and working conditions for members.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5000" r="-1000"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Wilmot Proviso was an idea proposed to Congress to………?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Prohibit/Ban </a:t>
            </a:r>
            <a:r>
              <a:rPr lang="en-US" sz="4800" dirty="0">
                <a:solidFill>
                  <a:prstClr val="black"/>
                </a:solidFill>
              </a:rPr>
              <a:t>slavery in all parts of the Mexican Cession.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9698" name="Picture 2" descr="http://i.ytimg.com/vi/0LdB4tDK8-A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1422400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2209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Mexican Cession</a:t>
            </a:r>
            <a:endParaRPr lang="en-US" sz="12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6000" r="42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clipartbest.com/cliparts/4cb/4pk/4cb4pkap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78" y="1524000"/>
            <a:ext cx="4194122" cy="259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What did the Freeport Doctrine, </a:t>
            </a:r>
            <a:r>
              <a:rPr lang="en-US" sz="2400" dirty="0" smtClean="0">
                <a:solidFill>
                  <a:prstClr val="black"/>
                </a:solidFill>
              </a:rPr>
              <a:t>(proposed </a:t>
            </a:r>
            <a:r>
              <a:rPr lang="en-US" sz="2400" dirty="0">
                <a:solidFill>
                  <a:prstClr val="black"/>
                </a:solidFill>
              </a:rPr>
              <a:t>by Stephen </a:t>
            </a:r>
            <a:r>
              <a:rPr lang="en-US" sz="2400" dirty="0" smtClean="0">
                <a:solidFill>
                  <a:prstClr val="black"/>
                </a:solidFill>
              </a:rPr>
              <a:t>Douglas)</a:t>
            </a:r>
            <a:r>
              <a:rPr lang="en-US" sz="4000" dirty="0" smtClean="0">
                <a:solidFill>
                  <a:prstClr val="black"/>
                </a:solidFill>
              </a:rPr>
              <a:t>, state</a:t>
            </a:r>
            <a:r>
              <a:rPr lang="en-US" sz="4000" dirty="0">
                <a:solidFill>
                  <a:prstClr val="black"/>
                </a:solidFill>
              </a:rPr>
              <a:t>?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The decision to practice slavery in the territories belonged to the people.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566057" y="2917371"/>
            <a:ext cx="1842179" cy="1569028"/>
          </a:xfrm>
          <a:custGeom>
            <a:avLst/>
            <a:gdLst>
              <a:gd name="connsiteX0" fmla="*/ 1632857 w 1842179"/>
              <a:gd name="connsiteY0" fmla="*/ 1545772 h 1569028"/>
              <a:gd name="connsiteX1" fmla="*/ 1600200 w 1842179"/>
              <a:gd name="connsiteY1" fmla="*/ 1556658 h 1569028"/>
              <a:gd name="connsiteX2" fmla="*/ 1164772 w 1842179"/>
              <a:gd name="connsiteY2" fmla="*/ 1534886 h 1569028"/>
              <a:gd name="connsiteX3" fmla="*/ 1132114 w 1842179"/>
              <a:gd name="connsiteY3" fmla="*/ 1480458 h 1569028"/>
              <a:gd name="connsiteX4" fmla="*/ 1121229 w 1842179"/>
              <a:gd name="connsiteY4" fmla="*/ 1447800 h 1569028"/>
              <a:gd name="connsiteX5" fmla="*/ 1066800 w 1842179"/>
              <a:gd name="connsiteY5" fmla="*/ 1404258 h 1569028"/>
              <a:gd name="connsiteX6" fmla="*/ 1001486 w 1842179"/>
              <a:gd name="connsiteY6" fmla="*/ 1382486 h 1569028"/>
              <a:gd name="connsiteX7" fmla="*/ 968829 w 1842179"/>
              <a:gd name="connsiteY7" fmla="*/ 1371600 h 1569028"/>
              <a:gd name="connsiteX8" fmla="*/ 914400 w 1842179"/>
              <a:gd name="connsiteY8" fmla="*/ 1360715 h 1569028"/>
              <a:gd name="connsiteX9" fmla="*/ 849086 w 1842179"/>
              <a:gd name="connsiteY9" fmla="*/ 1338943 h 1569028"/>
              <a:gd name="connsiteX10" fmla="*/ 751114 w 1842179"/>
              <a:gd name="connsiteY10" fmla="*/ 1306286 h 1569028"/>
              <a:gd name="connsiteX11" fmla="*/ 653143 w 1842179"/>
              <a:gd name="connsiteY11" fmla="*/ 1284515 h 1569028"/>
              <a:gd name="connsiteX12" fmla="*/ 304800 w 1842179"/>
              <a:gd name="connsiteY12" fmla="*/ 1273629 h 1569028"/>
              <a:gd name="connsiteX13" fmla="*/ 283029 w 1842179"/>
              <a:gd name="connsiteY13" fmla="*/ 1240972 h 1569028"/>
              <a:gd name="connsiteX14" fmla="*/ 250372 w 1842179"/>
              <a:gd name="connsiteY14" fmla="*/ 1230086 h 1569028"/>
              <a:gd name="connsiteX15" fmla="*/ 228600 w 1842179"/>
              <a:gd name="connsiteY15" fmla="*/ 1208315 h 1569028"/>
              <a:gd name="connsiteX16" fmla="*/ 206829 w 1842179"/>
              <a:gd name="connsiteY16" fmla="*/ 1143000 h 1569028"/>
              <a:gd name="connsiteX17" fmla="*/ 163286 w 1842179"/>
              <a:gd name="connsiteY17" fmla="*/ 1077686 h 1569028"/>
              <a:gd name="connsiteX18" fmla="*/ 130629 w 1842179"/>
              <a:gd name="connsiteY18" fmla="*/ 1001486 h 1569028"/>
              <a:gd name="connsiteX19" fmla="*/ 87086 w 1842179"/>
              <a:gd name="connsiteY19" fmla="*/ 957943 h 1569028"/>
              <a:gd name="connsiteX20" fmla="*/ 65314 w 1842179"/>
              <a:gd name="connsiteY20" fmla="*/ 892629 h 1569028"/>
              <a:gd name="connsiteX21" fmla="*/ 54429 w 1842179"/>
              <a:gd name="connsiteY21" fmla="*/ 859972 h 1569028"/>
              <a:gd name="connsiteX22" fmla="*/ 54429 w 1842179"/>
              <a:gd name="connsiteY22" fmla="*/ 370115 h 1569028"/>
              <a:gd name="connsiteX23" fmla="*/ 43543 w 1842179"/>
              <a:gd name="connsiteY23" fmla="*/ 337458 h 1569028"/>
              <a:gd name="connsiteX24" fmla="*/ 10886 w 1842179"/>
              <a:gd name="connsiteY24" fmla="*/ 228600 h 1569028"/>
              <a:gd name="connsiteX25" fmla="*/ 0 w 1842179"/>
              <a:gd name="connsiteY25" fmla="*/ 195943 h 1569028"/>
              <a:gd name="connsiteX26" fmla="*/ 10886 w 1842179"/>
              <a:gd name="connsiteY26" fmla="*/ 152400 h 1569028"/>
              <a:gd name="connsiteX27" fmla="*/ 108857 w 1842179"/>
              <a:gd name="connsiteY27" fmla="*/ 108858 h 1569028"/>
              <a:gd name="connsiteX28" fmla="*/ 195943 w 1842179"/>
              <a:gd name="connsiteY28" fmla="*/ 87086 h 1569028"/>
              <a:gd name="connsiteX29" fmla="*/ 206829 w 1842179"/>
              <a:gd name="connsiteY29" fmla="*/ 54429 h 1569028"/>
              <a:gd name="connsiteX30" fmla="*/ 239486 w 1842179"/>
              <a:gd name="connsiteY30" fmla="*/ 43543 h 1569028"/>
              <a:gd name="connsiteX31" fmla="*/ 272143 w 1842179"/>
              <a:gd name="connsiteY31" fmla="*/ 21772 h 1569028"/>
              <a:gd name="connsiteX32" fmla="*/ 359229 w 1842179"/>
              <a:gd name="connsiteY32" fmla="*/ 0 h 1569028"/>
              <a:gd name="connsiteX33" fmla="*/ 598714 w 1842179"/>
              <a:gd name="connsiteY33" fmla="*/ 10886 h 1569028"/>
              <a:gd name="connsiteX34" fmla="*/ 936172 w 1842179"/>
              <a:gd name="connsiteY34" fmla="*/ 32658 h 1569028"/>
              <a:gd name="connsiteX35" fmla="*/ 1132114 w 1842179"/>
              <a:gd name="connsiteY35" fmla="*/ 65315 h 1569028"/>
              <a:gd name="connsiteX36" fmla="*/ 1164772 w 1842179"/>
              <a:gd name="connsiteY36" fmla="*/ 87086 h 1569028"/>
              <a:gd name="connsiteX37" fmla="*/ 1240972 w 1842179"/>
              <a:gd name="connsiteY37" fmla="*/ 108858 h 1569028"/>
              <a:gd name="connsiteX38" fmla="*/ 1273629 w 1842179"/>
              <a:gd name="connsiteY38" fmla="*/ 130629 h 1569028"/>
              <a:gd name="connsiteX39" fmla="*/ 1306286 w 1842179"/>
              <a:gd name="connsiteY39" fmla="*/ 141515 h 1569028"/>
              <a:gd name="connsiteX40" fmla="*/ 1371600 w 1842179"/>
              <a:gd name="connsiteY40" fmla="*/ 174172 h 1569028"/>
              <a:gd name="connsiteX41" fmla="*/ 1426029 w 1842179"/>
              <a:gd name="connsiteY41" fmla="*/ 206829 h 1569028"/>
              <a:gd name="connsiteX42" fmla="*/ 1458686 w 1842179"/>
              <a:gd name="connsiteY42" fmla="*/ 239486 h 1569028"/>
              <a:gd name="connsiteX43" fmla="*/ 1524000 w 1842179"/>
              <a:gd name="connsiteY43" fmla="*/ 304800 h 1569028"/>
              <a:gd name="connsiteX44" fmla="*/ 1578429 w 1842179"/>
              <a:gd name="connsiteY44" fmla="*/ 348343 h 1569028"/>
              <a:gd name="connsiteX45" fmla="*/ 1643743 w 1842179"/>
              <a:gd name="connsiteY45" fmla="*/ 413658 h 1569028"/>
              <a:gd name="connsiteX46" fmla="*/ 1676400 w 1842179"/>
              <a:gd name="connsiteY46" fmla="*/ 446315 h 1569028"/>
              <a:gd name="connsiteX47" fmla="*/ 1698172 w 1842179"/>
              <a:gd name="connsiteY47" fmla="*/ 468086 h 1569028"/>
              <a:gd name="connsiteX48" fmla="*/ 1719943 w 1842179"/>
              <a:gd name="connsiteY48" fmla="*/ 533400 h 1569028"/>
              <a:gd name="connsiteX49" fmla="*/ 1763486 w 1842179"/>
              <a:gd name="connsiteY49" fmla="*/ 587829 h 1569028"/>
              <a:gd name="connsiteX50" fmla="*/ 1807029 w 1842179"/>
              <a:gd name="connsiteY50" fmla="*/ 674915 h 1569028"/>
              <a:gd name="connsiteX51" fmla="*/ 1807029 w 1842179"/>
              <a:gd name="connsiteY51" fmla="*/ 947058 h 1569028"/>
              <a:gd name="connsiteX52" fmla="*/ 1796143 w 1842179"/>
              <a:gd name="connsiteY52" fmla="*/ 979715 h 1569028"/>
              <a:gd name="connsiteX53" fmla="*/ 1752600 w 1842179"/>
              <a:gd name="connsiteY53" fmla="*/ 1034143 h 1569028"/>
              <a:gd name="connsiteX54" fmla="*/ 1741714 w 1842179"/>
              <a:gd name="connsiteY54" fmla="*/ 1077686 h 1569028"/>
              <a:gd name="connsiteX55" fmla="*/ 1719943 w 1842179"/>
              <a:gd name="connsiteY55" fmla="*/ 1143000 h 1569028"/>
              <a:gd name="connsiteX56" fmla="*/ 1698172 w 1842179"/>
              <a:gd name="connsiteY56" fmla="*/ 1371600 h 1569028"/>
              <a:gd name="connsiteX57" fmla="*/ 1687286 w 1842179"/>
              <a:gd name="connsiteY57" fmla="*/ 1404258 h 1569028"/>
              <a:gd name="connsiteX58" fmla="*/ 1654629 w 1842179"/>
              <a:gd name="connsiteY58" fmla="*/ 1513115 h 1569028"/>
              <a:gd name="connsiteX59" fmla="*/ 1632857 w 1842179"/>
              <a:gd name="connsiteY59" fmla="*/ 1545772 h 1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842179" h="1569028">
                <a:moveTo>
                  <a:pt x="1632857" y="1545772"/>
                </a:moveTo>
                <a:cubicBezTo>
                  <a:pt x="1623786" y="1553029"/>
                  <a:pt x="1611675" y="1556658"/>
                  <a:pt x="1600200" y="1556658"/>
                </a:cubicBezTo>
                <a:cubicBezTo>
                  <a:pt x="1257776" y="1556658"/>
                  <a:pt x="1335474" y="1569028"/>
                  <a:pt x="1164772" y="1534886"/>
                </a:cubicBezTo>
                <a:cubicBezTo>
                  <a:pt x="1133931" y="1442365"/>
                  <a:pt x="1176946" y="1555178"/>
                  <a:pt x="1132114" y="1480458"/>
                </a:cubicBezTo>
                <a:cubicBezTo>
                  <a:pt x="1126210" y="1470618"/>
                  <a:pt x="1127133" y="1457640"/>
                  <a:pt x="1121229" y="1447800"/>
                </a:cubicBezTo>
                <a:cubicBezTo>
                  <a:pt x="1113004" y="1434092"/>
                  <a:pt x="1078934" y="1409651"/>
                  <a:pt x="1066800" y="1404258"/>
                </a:cubicBezTo>
                <a:cubicBezTo>
                  <a:pt x="1045829" y="1394937"/>
                  <a:pt x="1023257" y="1389743"/>
                  <a:pt x="1001486" y="1382486"/>
                </a:cubicBezTo>
                <a:cubicBezTo>
                  <a:pt x="990600" y="1378857"/>
                  <a:pt x="980081" y="1373850"/>
                  <a:pt x="968829" y="1371600"/>
                </a:cubicBezTo>
                <a:cubicBezTo>
                  <a:pt x="950686" y="1367972"/>
                  <a:pt x="932250" y="1365583"/>
                  <a:pt x="914400" y="1360715"/>
                </a:cubicBezTo>
                <a:cubicBezTo>
                  <a:pt x="892260" y="1354677"/>
                  <a:pt x="870857" y="1346200"/>
                  <a:pt x="849086" y="1338943"/>
                </a:cubicBezTo>
                <a:lnTo>
                  <a:pt x="751114" y="1306286"/>
                </a:lnTo>
                <a:cubicBezTo>
                  <a:pt x="713700" y="1293815"/>
                  <a:pt x="698649" y="1286910"/>
                  <a:pt x="653143" y="1284515"/>
                </a:cubicBezTo>
                <a:cubicBezTo>
                  <a:pt x="537133" y="1278409"/>
                  <a:pt x="420914" y="1277258"/>
                  <a:pt x="304800" y="1273629"/>
                </a:cubicBezTo>
                <a:cubicBezTo>
                  <a:pt x="297543" y="1262743"/>
                  <a:pt x="293245" y="1249145"/>
                  <a:pt x="283029" y="1240972"/>
                </a:cubicBezTo>
                <a:cubicBezTo>
                  <a:pt x="274069" y="1233804"/>
                  <a:pt x="260211" y="1235990"/>
                  <a:pt x="250372" y="1230086"/>
                </a:cubicBezTo>
                <a:cubicBezTo>
                  <a:pt x="241571" y="1224806"/>
                  <a:pt x="235857" y="1215572"/>
                  <a:pt x="228600" y="1208315"/>
                </a:cubicBezTo>
                <a:cubicBezTo>
                  <a:pt x="221343" y="1186543"/>
                  <a:pt x="219559" y="1162095"/>
                  <a:pt x="206829" y="1143000"/>
                </a:cubicBezTo>
                <a:lnTo>
                  <a:pt x="163286" y="1077686"/>
                </a:lnTo>
                <a:cubicBezTo>
                  <a:pt x="153273" y="1037634"/>
                  <a:pt x="157161" y="1032440"/>
                  <a:pt x="130629" y="1001486"/>
                </a:cubicBezTo>
                <a:cubicBezTo>
                  <a:pt x="117271" y="985901"/>
                  <a:pt x="87086" y="957943"/>
                  <a:pt x="87086" y="957943"/>
                </a:cubicBezTo>
                <a:lnTo>
                  <a:pt x="65314" y="892629"/>
                </a:lnTo>
                <a:lnTo>
                  <a:pt x="54429" y="859972"/>
                </a:lnTo>
                <a:cubicBezTo>
                  <a:pt x="68223" y="625455"/>
                  <a:pt x="72554" y="651065"/>
                  <a:pt x="54429" y="370115"/>
                </a:cubicBezTo>
                <a:cubicBezTo>
                  <a:pt x="53690" y="358664"/>
                  <a:pt x="46695" y="348491"/>
                  <a:pt x="43543" y="337458"/>
                </a:cubicBezTo>
                <a:cubicBezTo>
                  <a:pt x="10637" y="222289"/>
                  <a:pt x="62627" y="383826"/>
                  <a:pt x="10886" y="228600"/>
                </a:cubicBezTo>
                <a:lnTo>
                  <a:pt x="0" y="195943"/>
                </a:lnTo>
                <a:cubicBezTo>
                  <a:pt x="3629" y="181429"/>
                  <a:pt x="2587" y="164848"/>
                  <a:pt x="10886" y="152400"/>
                </a:cubicBezTo>
                <a:cubicBezTo>
                  <a:pt x="25183" y="130955"/>
                  <a:pt x="96833" y="111864"/>
                  <a:pt x="108857" y="108858"/>
                </a:cubicBezTo>
                <a:lnTo>
                  <a:pt x="195943" y="87086"/>
                </a:lnTo>
                <a:cubicBezTo>
                  <a:pt x="199572" y="76200"/>
                  <a:pt x="198715" y="62543"/>
                  <a:pt x="206829" y="54429"/>
                </a:cubicBezTo>
                <a:cubicBezTo>
                  <a:pt x="214943" y="46315"/>
                  <a:pt x="229223" y="48675"/>
                  <a:pt x="239486" y="43543"/>
                </a:cubicBezTo>
                <a:cubicBezTo>
                  <a:pt x="251188" y="37692"/>
                  <a:pt x="259848" y="26243"/>
                  <a:pt x="272143" y="21772"/>
                </a:cubicBezTo>
                <a:cubicBezTo>
                  <a:pt x="300264" y="11546"/>
                  <a:pt x="359229" y="0"/>
                  <a:pt x="359229" y="0"/>
                </a:cubicBezTo>
                <a:lnTo>
                  <a:pt x="598714" y="10886"/>
                </a:lnTo>
                <a:cubicBezTo>
                  <a:pt x="746312" y="18455"/>
                  <a:pt x="794914" y="22568"/>
                  <a:pt x="936172" y="32658"/>
                </a:cubicBezTo>
                <a:cubicBezTo>
                  <a:pt x="1069127" y="85840"/>
                  <a:pt x="887343" y="19421"/>
                  <a:pt x="1132114" y="65315"/>
                </a:cubicBezTo>
                <a:cubicBezTo>
                  <a:pt x="1144973" y="67726"/>
                  <a:pt x="1152747" y="81932"/>
                  <a:pt x="1164772" y="87086"/>
                </a:cubicBezTo>
                <a:cubicBezTo>
                  <a:pt x="1213599" y="108012"/>
                  <a:pt x="1198606" y="87675"/>
                  <a:pt x="1240972" y="108858"/>
                </a:cubicBezTo>
                <a:cubicBezTo>
                  <a:pt x="1252674" y="114709"/>
                  <a:pt x="1261927" y="124778"/>
                  <a:pt x="1273629" y="130629"/>
                </a:cubicBezTo>
                <a:cubicBezTo>
                  <a:pt x="1283892" y="135761"/>
                  <a:pt x="1296023" y="136383"/>
                  <a:pt x="1306286" y="141515"/>
                </a:cubicBezTo>
                <a:cubicBezTo>
                  <a:pt x="1390695" y="183719"/>
                  <a:pt x="1289516" y="146810"/>
                  <a:pt x="1371600" y="174172"/>
                </a:cubicBezTo>
                <a:cubicBezTo>
                  <a:pt x="1439409" y="241978"/>
                  <a:pt x="1341236" y="150300"/>
                  <a:pt x="1426029" y="206829"/>
                </a:cubicBezTo>
                <a:cubicBezTo>
                  <a:pt x="1438838" y="215368"/>
                  <a:pt x="1446860" y="229631"/>
                  <a:pt x="1458686" y="239486"/>
                </a:cubicBezTo>
                <a:cubicBezTo>
                  <a:pt x="1538766" y="306221"/>
                  <a:pt x="1438663" y="202397"/>
                  <a:pt x="1524000" y="304800"/>
                </a:cubicBezTo>
                <a:cubicBezTo>
                  <a:pt x="1554883" y="341859"/>
                  <a:pt x="1537411" y="313185"/>
                  <a:pt x="1578429" y="348343"/>
                </a:cubicBezTo>
                <a:cubicBezTo>
                  <a:pt x="1578450" y="348361"/>
                  <a:pt x="1632848" y="402763"/>
                  <a:pt x="1643743" y="413658"/>
                </a:cubicBezTo>
                <a:lnTo>
                  <a:pt x="1676400" y="446315"/>
                </a:lnTo>
                <a:lnTo>
                  <a:pt x="1698172" y="468086"/>
                </a:lnTo>
                <a:cubicBezTo>
                  <a:pt x="1705429" y="489857"/>
                  <a:pt x="1703716" y="517172"/>
                  <a:pt x="1719943" y="533400"/>
                </a:cubicBezTo>
                <a:cubicBezTo>
                  <a:pt x="1738037" y="551494"/>
                  <a:pt x="1752501" y="563114"/>
                  <a:pt x="1763486" y="587829"/>
                </a:cubicBezTo>
                <a:cubicBezTo>
                  <a:pt x="1803514" y="677891"/>
                  <a:pt x="1762316" y="630202"/>
                  <a:pt x="1807029" y="674915"/>
                </a:cubicBezTo>
                <a:cubicBezTo>
                  <a:pt x="1842179" y="780371"/>
                  <a:pt x="1825426" y="717085"/>
                  <a:pt x="1807029" y="947058"/>
                </a:cubicBezTo>
                <a:cubicBezTo>
                  <a:pt x="1806114" y="958496"/>
                  <a:pt x="1801275" y="969452"/>
                  <a:pt x="1796143" y="979715"/>
                </a:cubicBezTo>
                <a:cubicBezTo>
                  <a:pt x="1782410" y="1007181"/>
                  <a:pt x="1772852" y="1013892"/>
                  <a:pt x="1752600" y="1034143"/>
                </a:cubicBezTo>
                <a:cubicBezTo>
                  <a:pt x="1748971" y="1048657"/>
                  <a:pt x="1746013" y="1063356"/>
                  <a:pt x="1741714" y="1077686"/>
                </a:cubicBezTo>
                <a:cubicBezTo>
                  <a:pt x="1735120" y="1099667"/>
                  <a:pt x="1719943" y="1143000"/>
                  <a:pt x="1719943" y="1143000"/>
                </a:cubicBezTo>
                <a:cubicBezTo>
                  <a:pt x="1715846" y="1196259"/>
                  <a:pt x="1709340" y="1310177"/>
                  <a:pt x="1698172" y="1371600"/>
                </a:cubicBezTo>
                <a:cubicBezTo>
                  <a:pt x="1696119" y="1382890"/>
                  <a:pt x="1690438" y="1393225"/>
                  <a:pt x="1687286" y="1404258"/>
                </a:cubicBezTo>
                <a:cubicBezTo>
                  <a:pt x="1654383" y="1519417"/>
                  <a:pt x="1706366" y="1357901"/>
                  <a:pt x="1654629" y="1513115"/>
                </a:cubicBezTo>
                <a:cubicBezTo>
                  <a:pt x="1642595" y="1549216"/>
                  <a:pt x="1641928" y="1538515"/>
                  <a:pt x="1632857" y="1545772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20777691">
            <a:off x="1192277" y="1375136"/>
            <a:ext cx="4716840" cy="99850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90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I vote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Free!!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EEECE1">
                    <a:lumMod val="10000"/>
                  </a:srgbClr>
                </a:solidFill>
              </a:rPr>
              <a:t>Wait!....What?</a:t>
            </a:r>
            <a:endParaRPr lang="en-US" sz="9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Free!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EECE1">
                    <a:lumMod val="10000"/>
                  </a:srgbClr>
                </a:solidFill>
              </a:rPr>
              <a:t>Slave!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20000" r="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solidFill>
                  <a:prstClr val="black"/>
                </a:solidFill>
              </a:rPr>
              <a:t>The Wilmot Proviso spurred a debate that showed growing </a:t>
            </a:r>
            <a:r>
              <a:rPr lang="en-US" sz="3800" b="1" u="sng" dirty="0">
                <a:solidFill>
                  <a:srgbClr val="F79646">
                    <a:lumMod val="75000"/>
                  </a:srgbClr>
                </a:solidFill>
              </a:rPr>
              <a:t>sectionalism</a:t>
            </a:r>
            <a:r>
              <a:rPr lang="en-US" sz="3800" dirty="0">
                <a:solidFill>
                  <a:prstClr val="black"/>
                </a:solidFill>
              </a:rPr>
              <a:t>, which refers </a:t>
            </a:r>
            <a:r>
              <a:rPr lang="en-US" sz="3800" dirty="0" smtClean="0">
                <a:solidFill>
                  <a:prstClr val="black"/>
                </a:solidFill>
              </a:rPr>
              <a:t>to…..?</a:t>
            </a:r>
            <a:endParaRPr lang="en-US" sz="3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favoring the interests of a region over </a:t>
            </a:r>
            <a:r>
              <a:rPr lang="en-US" sz="4400" dirty="0" smtClean="0">
                <a:solidFill>
                  <a:srgbClr val="002060"/>
                </a:solidFill>
              </a:rPr>
              <a:t>the interest </a:t>
            </a:r>
            <a:r>
              <a:rPr lang="en-US" sz="4400" dirty="0">
                <a:solidFill>
                  <a:srgbClr val="002060"/>
                </a:solidFill>
              </a:rPr>
              <a:t>of the country.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8000" r="-4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Most northerners opposed the Fugitive Slave Act because it </a:t>
            </a:r>
            <a:r>
              <a:rPr lang="en-US" sz="3600" dirty="0" smtClean="0">
                <a:solidFill>
                  <a:prstClr val="black"/>
                </a:solidFill>
              </a:rPr>
              <a:t>……?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gave commissioners too much power and should have allowed slaves the right to jury trials.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048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The </a:t>
            </a:r>
          </a:p>
          <a:p>
            <a:r>
              <a:rPr lang="en-US" sz="800" dirty="0" err="1" smtClean="0">
                <a:solidFill>
                  <a:prstClr val="white"/>
                </a:solidFill>
              </a:rPr>
              <a:t>Commish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2766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white"/>
                </a:solidFill>
              </a:rPr>
              <a:t>Slave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a strategy for winning the Civil War, Union General Winfield Scott wanted to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randrmagonline.com/ext/resources/Issues/2016/January/1-RR-0116-Industry-Divi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033652" cy="36872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953000"/>
            <a:ext cx="914400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Employ a naval blockade of southern ports and gain control of the Mississippi River to divide the Confederacy.</a:t>
            </a:r>
            <a:endParaRPr lang="en-US" sz="3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26626" name="Picture 2" descr="Image result for confederate flag,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614319" cy="904876"/>
          </a:xfrm>
          <a:prstGeom prst="rect">
            <a:avLst/>
          </a:prstGeom>
          <a:noFill/>
        </p:spPr>
      </p:pic>
      <p:pic>
        <p:nvPicPr>
          <p:cNvPr id="6" name="Picture 2" descr="Image result for confederate flag,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678" flipH="1">
            <a:off x="4758481" y="2003031"/>
            <a:ext cx="397080" cy="588320"/>
          </a:xfrm>
          <a:prstGeom prst="rect">
            <a:avLst/>
          </a:prstGeom>
          <a:noFill/>
        </p:spPr>
      </p:pic>
      <p:pic>
        <p:nvPicPr>
          <p:cNvPr id="26640" name="Picture 16" descr="Image result for battleships no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8457">
            <a:off x="3571086" y="3386962"/>
            <a:ext cx="2887185" cy="150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How did the Wade-Davis Bill differ from Lincoln’s Ten Percent 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The Wade-Davis Bill required that a majority of southern males take an oath of loyalty.</a:t>
            </a:r>
          </a:p>
        </p:txBody>
      </p:sp>
      <p:pic>
        <p:nvPicPr>
          <p:cNvPr id="11266" name="Picture 2" descr="http://images.slideplayer.com/14/4281397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5994397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3962400"/>
            <a:ext cx="5943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600200"/>
            <a:ext cx="464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What is the name of the organization that provided assistance to all poor people living in the South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5146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The 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Freedmen’s 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Bureau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2913413" cy="2133600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067" y="2667000"/>
            <a:ext cx="2617933" cy="2133600"/>
          </a:xfrm>
          <a:prstGeom prst="rect">
            <a:avLst/>
          </a:prstGeom>
          <a:noFill/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302729" cy="2299526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066800"/>
            <a:ext cx="3050933" cy="1584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18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main benefit did the Transportation Revolution bring to trade?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486400"/>
            <a:ext cx="9144000" cy="137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300" dirty="0" smtClean="0"/>
              <a:t>It enabled goods to travel quickly across the United States.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8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regulations that forced segregation/separation of blacks and whites were known as….?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15000"/>
            <a:ext cx="4419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Jim Crow Laws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 the mid-1800s, most of America’s industry was located in the…?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715000"/>
            <a:ext cx="41148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6600" dirty="0" smtClean="0"/>
              <a:t>Northeast</a:t>
            </a:r>
            <a:r>
              <a:rPr lang="en-US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What was the “Cotton Belt?”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An area stretching from S. Carolina to Texas that grew most of the country’s cotton crop.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9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was responsible for increasing the domestic slave trade in the early 1800’s?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0721" name="Picture 1" descr="\\lsps.org\employees\Aides\bwilson\My Documents\My Pictures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09800"/>
            <a:ext cx="4648200" cy="297180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1295400" y="990600"/>
            <a:ext cx="6477000" cy="5257800"/>
          </a:xfrm>
          <a:prstGeom prst="noSmoking">
            <a:avLst/>
          </a:prstGeom>
          <a:solidFill>
            <a:srgbClr val="FF0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An act of congress banned the importation of slaves to the U.S.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In the first half of the 1800’s, what portion of white southern families owned slaves?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526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One Third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advantage did skilled slaves have over unskilled slaves?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1816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Earning money to buy their freedom.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were “the slave codes?”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1145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Strict laws that controlled the actions of slaves.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3314" name="Picture 2" descr="Slave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66800"/>
            <a:ext cx="2857500" cy="4460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How did the idea of popular sovereignty affect slavery in the United States?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States or territories would decide whether to permit slavery.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What was a consequence of the Compromise of 1850?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The balance between free and slave states ended in the Union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38916" name="Picture 4" descr="https://encrypted-tbn0.gstatic.com/images?q=tbn:ANd9GcS8Zs3to4sBF1AQ20sP3o2Dc1cqyC44jobpzBZ7Z0d_zxi99xzg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2209800" cy="1470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476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The Kansas-Nebraska Act led to the </a:t>
            </a:r>
            <a:r>
              <a:rPr lang="en-US" sz="4000" dirty="0" smtClean="0">
                <a:solidFill>
                  <a:prstClr val="black"/>
                </a:solidFill>
              </a:rPr>
              <a:t>…..?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return of the slavery issue between the North and South.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The Supreme Court’s ruling in </a:t>
            </a:r>
            <a:r>
              <a:rPr lang="en-US" sz="3600" i="1" dirty="0" err="1">
                <a:solidFill>
                  <a:prstClr val="black"/>
                </a:solidFill>
              </a:rPr>
              <a:t>Dred</a:t>
            </a:r>
            <a:r>
              <a:rPr lang="en-US" sz="3600" i="1" dirty="0">
                <a:solidFill>
                  <a:prstClr val="black"/>
                </a:solidFill>
              </a:rPr>
              <a:t> Scott v. </a:t>
            </a:r>
            <a:r>
              <a:rPr lang="en-US" sz="3600" i="1" dirty="0" err="1">
                <a:solidFill>
                  <a:prstClr val="black"/>
                </a:solidFill>
              </a:rPr>
              <a:t>Sandford</a:t>
            </a:r>
            <a:r>
              <a:rPr lang="en-US" sz="3600" i="1" dirty="0">
                <a:solidFill>
                  <a:prstClr val="black"/>
                </a:solidFill>
              </a:rPr>
              <a:t> established that </a:t>
            </a:r>
            <a:r>
              <a:rPr lang="en-US" sz="3600" i="1" dirty="0" smtClean="0">
                <a:solidFill>
                  <a:prstClr val="black"/>
                </a:solidFill>
              </a:rPr>
              <a:t>…..?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826675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</a:t>
            </a:r>
            <a:r>
              <a:rPr lang="en-US" sz="3600" dirty="0" smtClean="0">
                <a:solidFill>
                  <a:prstClr val="black"/>
                </a:solidFill>
              </a:rPr>
              <a:t>he </a:t>
            </a:r>
            <a:r>
              <a:rPr lang="en-US" sz="3600" dirty="0">
                <a:solidFill>
                  <a:prstClr val="black"/>
                </a:solidFill>
              </a:rPr>
              <a:t>Missouri Compromise’s restriction on slavery was unconstitutional.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What were the reasons behind the creation of the Ku Klux Klan in 1866?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the expansion of suffrage rights, </a:t>
            </a:r>
            <a:r>
              <a:rPr lang="en-US" sz="1400" dirty="0" smtClean="0">
                <a:solidFill>
                  <a:prstClr val="black"/>
                </a:solidFill>
              </a:rPr>
              <a:t>(The right to vote), </a:t>
            </a:r>
            <a:r>
              <a:rPr lang="en-US" sz="4400" dirty="0" smtClean="0">
                <a:solidFill>
                  <a:prstClr val="black"/>
                </a:solidFill>
              </a:rPr>
              <a:t>to include African Americans.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For what reason </a:t>
            </a:r>
            <a:r>
              <a:rPr lang="en-US" sz="3600" dirty="0">
                <a:solidFill>
                  <a:prstClr val="black"/>
                </a:solidFill>
              </a:rPr>
              <a:t>did the southern states decided to secede from the Union after the election of 1860?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57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The southern economy and way of life would be destroyed. </a:t>
            </a:r>
          </a:p>
        </p:txBody>
      </p:sp>
      <p:pic>
        <p:nvPicPr>
          <p:cNvPr id="39938" name="Picture 2" descr="http://www.books4you.addr.com/new_broke_po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0"/>
            <a:ext cx="1600200" cy="2157413"/>
          </a:xfrm>
          <a:prstGeom prst="rect">
            <a:avLst/>
          </a:prstGeom>
          <a:noFill/>
        </p:spPr>
      </p:pic>
      <p:pic>
        <p:nvPicPr>
          <p:cNvPr id="39940" name="Picture 4" descr="https://encrypted-tbn1.gstatic.com/images?q=tbn:ANd9GcTvgLCqVRHNRL0IaSJYQ_J58lLoYGVPjT6SkPJTdE6a11crbcN4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2143125" cy="2143125"/>
          </a:xfrm>
          <a:prstGeom prst="rect">
            <a:avLst/>
          </a:prstGeom>
          <a:noFill/>
        </p:spPr>
      </p:pic>
      <p:pic>
        <p:nvPicPr>
          <p:cNvPr id="39942" name="Picture 6" descr="https://encrypted-tbn0.gstatic.com/images?q=tbn:ANd9GcQrY-CWov2t2iWtlMXG5S_enY-lfwMcUDO60a4hRy2bJXj5Wm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1819275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27432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</a:rPr>
              <a:t>+</a:t>
            </a: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6670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</a:rPr>
              <a:t>=</a:t>
            </a:r>
            <a:endParaRPr lang="en-US" sz="7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9050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 South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The Emancipation Proclamation was an order from Lincoln…..?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</a:rPr>
              <a:t>calling for all Confederate slaves to be freed.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26628" name="Picture 4" descr="https://encrypted-tbn1.gstatic.com/images?q=tbn:ANd9GcStE04Z2hBuMGkxr4Lu-ApeYjL8k-xaO-Qf5AmWvuViDRW-Rpbe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19600"/>
            <a:ext cx="1219200" cy="80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17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The purpose of Lincoln’s Gettysburg Address was to….?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remind Americans of the reasons that the Civil War was being fought.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5000" r="-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The main goal of Reconstruction was to…..?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readmit the former Confederate states into the Union.</a:t>
            </a:r>
          </a:p>
        </p:txBody>
      </p:sp>
      <p:sp>
        <p:nvSpPr>
          <p:cNvPr id="4" name="Circular Arrow 3"/>
          <p:cNvSpPr/>
          <p:nvPr/>
        </p:nvSpPr>
        <p:spPr>
          <a:xfrm rot="13566757">
            <a:off x="2748514" y="3891514"/>
            <a:ext cx="762000" cy="762000"/>
          </a:xfrm>
          <a:prstGeom prst="circularArrow">
            <a:avLst>
              <a:gd name="adj1" fmla="val 12500"/>
              <a:gd name="adj2" fmla="val 1942724"/>
              <a:gd name="adj3" fmla="val 20457681"/>
              <a:gd name="adj4" fmla="val 10499142"/>
              <a:gd name="adj5" fmla="val 12500"/>
            </a:avLst>
          </a:prstGeom>
          <a:solidFill>
            <a:srgbClr val="FFFF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3874486">
            <a:off x="7289474" y="2641274"/>
            <a:ext cx="762000" cy="762000"/>
          </a:xfrm>
          <a:prstGeom prst="circularArrow">
            <a:avLst/>
          </a:prstGeom>
          <a:solidFill>
            <a:srgbClr val="FFFF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How did Reconstruction affect the social structure of the South?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African Americans began to demand the same economic and political rights as whites.</a:t>
            </a:r>
          </a:p>
        </p:txBody>
      </p:sp>
      <p:pic>
        <p:nvPicPr>
          <p:cNvPr id="9218" name="Picture 2" descr="https://s-media-cache-ak0.pinimg.com/736x/16/62/0a/16620a78681f99c8242cacf7c46193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562600" cy="4420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Reconstruction Acts, passed by Congress in March 1867, affected the makeup of the southern states by…..?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0" y="582409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Dividing the South into five military districts controlled by a military commander.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t="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994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verdict in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Plessy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v. Ferguson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was……?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91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Legalizing segregation as long as “separate but equal” facilities were provided.</a:t>
            </a:r>
            <a:endParaRPr lang="en-US" sz="3600" dirty="0"/>
          </a:p>
        </p:txBody>
      </p:sp>
      <p:pic>
        <p:nvPicPr>
          <p:cNvPr id="3075" name="Picture 3" descr="http://supreme.lp.findlaw.com/supreme_court/landmark/landmarkimages/plessy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1905000" cy="62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The Fifteenth Amendment protected what right of African American men?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8855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The right to Vote.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s://c1.staticflickr.com/1/103/309306595_b6b35e9f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875769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15000" r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Why were more American textile mills built in the North than in the South?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86400" y="2590800"/>
            <a:ext cx="3657600" cy="28956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/>
              <a:t>The North had more rivers to provide power.</a:t>
            </a:r>
          </a:p>
          <a:p>
            <a:pPr algn="ctr">
              <a:spcBef>
                <a:spcPct val="20000"/>
              </a:spcBef>
              <a:buNone/>
            </a:pPr>
            <a:endParaRPr lang="en-US" sz="4400" dirty="0" smtClean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tools used to produce items or to do work are known as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52800" y="3505200"/>
            <a:ext cx="31242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800" dirty="0" smtClean="0"/>
              <a:t>Technology.</a:t>
            </a:r>
          </a:p>
        </p:txBody>
      </p:sp>
      <p:pic>
        <p:nvPicPr>
          <p:cNvPr id="17410" name="Picture 2" descr="http://www.simongroup.com/PressRoom/Images/metabo/MET-A-9604%20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3543300" cy="2362200"/>
          </a:xfrm>
          <a:prstGeom prst="rect">
            <a:avLst/>
          </a:prstGeom>
          <a:noFill/>
        </p:spPr>
      </p:pic>
      <p:pic>
        <p:nvPicPr>
          <p:cNvPr id="17412" name="Picture 4" descr="http://www.enginemodels.com/images/maj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447800"/>
            <a:ext cx="2209800" cy="2209800"/>
          </a:xfrm>
          <a:prstGeom prst="rect">
            <a:avLst/>
          </a:prstGeom>
          <a:noFill/>
        </p:spPr>
      </p:pic>
      <p:pic>
        <p:nvPicPr>
          <p:cNvPr id="17414" name="Picture 6" descr="http://universalengtools.co.uk/wp-content/uploads/2012/10/Machine-Tool-Accessor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10000"/>
            <a:ext cx="2514600" cy="27566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Industrial Revolution is best defined as a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10200" y="1828800"/>
            <a:ext cx="37338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period of rapid growth during which machines became essential to industry.</a:t>
            </a:r>
          </a:p>
        </p:txBody>
      </p:sp>
      <p:pic>
        <p:nvPicPr>
          <p:cNvPr id="13314" name="Picture 2" descr="Image result for industrial revolution inven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5715000" cy="58036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9999">
              <a:srgbClr val="0070C0"/>
            </a:gs>
            <a:gs pos="70000">
              <a:schemeClr val="tx2">
                <a:lumMod val="60000"/>
                <a:lumOff val="40000"/>
              </a:schemeClr>
            </a:gs>
            <a:gs pos="88000">
              <a:srgbClr val="7005D4"/>
            </a:gs>
            <a:gs pos="100000">
              <a:srgbClr val="8C3D9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prstClr val="black"/>
                </a:solidFill>
              </a:rPr>
              <a:t>set of laws that limited the freedom and rights of African Americans were….?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7172" y="6019800"/>
            <a:ext cx="4211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Black Codes 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1447801"/>
            <a:ext cx="1752600" cy="1752600"/>
          </a:xfrm>
          <a:prstGeom prst="rect">
            <a:avLst/>
          </a:prstGeom>
          <a:noFill/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2196765" cy="2133600"/>
          </a:xfrm>
          <a:prstGeom prst="rect">
            <a:avLst/>
          </a:prstGeom>
          <a:noFill/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2196765" cy="2133600"/>
          </a:xfrm>
          <a:prstGeom prst="rect">
            <a:avLst/>
          </a:prstGeom>
          <a:noFill/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219676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5"/>
  <p:tag name="SLIDEGUID" val="4FC2F842E1CC4C5A9A5313F1A76EB807"/>
  <p:tag name="VALUES" val="Incorrect|smicln|Correct|smicln|Incorrect|smicln|Incorrect"/>
  <p:tag name="QUESTIONALIAS" val="39. Why were more American textile mills built in the North than in the South?"/>
  <p:tag name="ANSWERSALIAS" val="a.  The South charged higher taxes on industry.|smicln|b.  The North had more rivers to provide power.|smicln|c.  The North attracted skilled English immigrants.|smicln|d.  The South was not interested in expanding agriculture."/>
  <p:tag name="RESPONSESGATHER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1"/>
  <p:tag name="FONTSIZE" val="26"/>
  <p:tag name="BULLETTYPE" val="ppBulletArabicPeriod"/>
  <p:tag name="ANSWERTEXT" val="a.  The government built factories to produce needed uniforms and weapons.&#10;b.  Tariffs on foreign goods encouraged Americans to buy domestic goods.&#10;c.  Foreign goods became too expensive so politicians placed tariffs on them.&#10;d.  The government boycotted British products that Americans also produced."/>
  <p:tag name="OLDNUMANSWER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BC010A6B91D495CBFC9FE02CF656290"/>
  <p:tag name="SLIDEID" val="9BC010A6B91D495CBFC9FE02CF65629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Correct|smicln|Incorrect|smicln|Incorrect|smicln|Incorrect"/>
  <p:tag name="QUESTIONALIAS" val="11.  The telegraph was significant because it"/>
  <p:tag name="ANSWERSALIAS" val="a.  enabled people to send news quickly from coast to coast.|smicln|b.  led to the invention of the railroad system.|smicln|c.  benefited from the work of international scientists.|smicln|d.  made its inventor a very wealthy and famous man.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9"/>
  <p:tag name="FONTSIZE" val="26"/>
  <p:tag name="BULLETTYPE" val="ppBulletArabicPeriod"/>
  <p:tag name="ANSWERTEXT" val="a.  enabled people to send news quickly from coast to coast.&#10;b.  led to the invention of the railroad system.&#10;c.  benefited from the work of international scientists.&#10;d.  made its inventor a very wealthy and famous man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9"/>
  <p:tag name="SLIDEGUID" val="01BF2495DB5F4510BDD88CE434960413"/>
  <p:tag name="QUESTIONALIAS" val="27. What was a trade union?  "/>
  <p:tag name="ANSWERSALIAS" val="a.  organization of workers who tried to improve pay and working conditions for members|smicln|b.  collection of workers who appealed to the courts and police for assistance against employers|smicln|c.  group of workers who arrived from poor countries and were willing to work for low pay|smicln|d.  alliance of workers who wanted to prevent their employers from competing with other manufacturers"/>
  <p:tag name="VALUES" val="Correct|smicln|Incorrect|smicln|Incorrect|smicln|Incorrect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76"/>
  <p:tag name="FONTSIZE" val="24"/>
  <p:tag name="BULLETTYPE" val="ppBulletArabicPeriod"/>
  <p:tag name="ANSWERTEXT" val="a.  organization of workers who tried to improve pay and working conditions for members&#10;b.  collection of workers who appealed to the courts and police for assistance against employers&#10;c.  group of workers who arrived from poor countries and were willing to work for low pay&#10;d.  alliance of workers who wanted to prevent their employers from competing with other manufacturers"/>
  <p:tag name="OLDNUMANSWER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6"/>
  <p:tag name="SLIDEGUID" val="69252C4FF5F04C4EAF7CCA8D7773FE3A"/>
  <p:tag name="QUESTIONALIAS" val="23. What main benefit did the Transportation Revolution bring to trade?"/>
  <p:tag name="ANSWERSALIAS" val="a.  It provided more jobs for American workers.|smicln|b.  It enabled goods to travel quickly across the United States.|smicln|c.  It made the public more interested in cross-country travel.|smicln|d.  It made foreign countries less willing to trade with the United States."/>
  <p:tag name="VALUES" val="Incorrect|smicln|Correct|smicln|Incorrect|smicln|Incorrect"/>
  <p:tag name="RESPONSESGATHER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2"/>
  <p:tag name="FONTSIZE" val="26"/>
  <p:tag name="BULLETTYPE" val="ppBulletArabicPeriod"/>
  <p:tag name="ANSWERTEXT" val="a.  It provided more jobs for American workers.&#10;b.  It enabled goods to travel quickly across the United States.&#10;c.  It made the public more interested in cross-country travel.&#10;d.  It made foreign countries less willing to trade with the United States."/>
  <p:tag name="OLDNUMANSWERS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174D6D9C0047AD99F14433C9066B24"/>
  <p:tag name="SLIDEID" val="59174D6D9C0047AD99F14433C9066B2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8. In the mid-1800s, most of America’s industry was located in the"/>
  <p:tag name="ANSWERSALIAS" val="a.  Northeast.|smicln|b.  South|smicln|c.  West.|smicln|d.  Midwest."/>
  <p:tag name="VALUES" val="Correct|smicln|Incorrect|smicln|Incorrect|smicln|Incorrect"/>
  <p:tag name="RESPONSESGATHER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7"/>
  <p:tag name="FONTSIZE" val="28"/>
  <p:tag name="BULLETTYPE" val="ppBulletArabicPeriod"/>
  <p:tag name="ANSWERTEXT" val="a.  Northeast.&#10;b.  South&#10;c.  West.&#10;d.  Midwest."/>
  <p:tag name="OLDNUMANSWER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6"/>
  <p:tag name="FONTSIZE" val="26"/>
  <p:tag name="BULLETTYPE" val="ppBulletArabicPeriod"/>
  <p:tag name="ANSWERTEXT" val="a.  The South charged higher taxes on industry.&#10;b.  The North had more rivers to provide power.&#10;c.  The North attracted skilled English immigrants.&#10;d.  The South was not interested in expanding agriculture."/>
  <p:tag name="OLDNUMANSWER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4"/>
  <p:tag name="SLIDEGUID" val="C1C8A021266F44AC9A3D1B1DBB479E72"/>
  <p:tag name="VALUES" val="Incorrect|smicln|Incorrect|smicln|Incorrect|smicln|Correct"/>
  <p:tag name="QUESTIONALIAS" val="38. The tools used to produce items or to do work are known as"/>
  <p:tag name="ANSWERSALIAS" val="a.  interchangeable parts.|smicln|b.  mass production.|smicln|c.  muskets.|smicln|d.  technology."/>
  <p:tag name="RESPONSESGATHER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6"/>
  <p:tag name="FONTSIZE" val="28"/>
  <p:tag name="BULLETTYPE" val="ppBulletArabicPeriod"/>
  <p:tag name="ANSWERTEXT" val="a.  interchangeable parts.&#10;b.  mass production.&#10;c.  muskets.&#10;d.  technology.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5"/>
  <p:tag name="SLIDEGUID" val="4FC2F842E1CC4C5A9A5313F1A76EB807"/>
  <p:tag name="QUESTIONALIAS" val="41. The Industrial Revolution is best defined as a"/>
  <p:tag name="ANSWERSALIAS" val="a.  period of rapid growth during which machines became essential to industry.|smicln|b.  series of explosive encounters between workers and wealthy factory owners.|smicln|c.  time of great excitement about mechanical approaches to controlling Nature.|smicln|d.  period of turmoil and upheaval within the United States government."/>
  <p:tag name="VALUES" val="Correct|smicln|Incorrect|smicln|Incorrect|smicln|Incorrect"/>
  <p:tag name="RESPONSESGATHER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9"/>
  <p:tag name="FONTSIZE" val="26"/>
  <p:tag name="BULLETTYPE" val="ppBulletArabicPeriod"/>
  <p:tag name="ANSWERTEXT" val="a.  period of rapid growth during which machines became essential to industry.&#10;b.  series of explosive encounters between workers and wealthy factory owners.&#10;c.  time of great excitement about mechanical approaches to controlling Nature.&#10;d.  period of turmoil and upheaval within the United States government."/>
  <p:tag name="OLDNUMANSWER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5"/>
  <p:tag name="SLIDEGUID" val="9B1FC699039C4192AC9C036402C928FD"/>
  <p:tag name="VALUES" val="Incorrect|smicln|Correct|smicln|Incorrect|smicln|Incorrect"/>
  <p:tag name="QUESTIONALIAS" val="19.   What did the Supreme Court decide in the case of Gibbons v. Ogden?"/>
  <p:tag name="ANSWERSALIAS" val="Aaron Ogden could monopolize the steamboat business in New York.|smicln|Thomas Gibbons’ federal license had priority over Aaron Ogden’s state license.|smicln|Travel licenses had to be granted by the federal government to be legitimate.|smicln|d.  Thomas Gibbons had to share use of the New York waterway with Aaron Ogden."/>
  <p:tag name="RESPONSESGATHER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0"/>
  <p:tag name="FONTSIZE" val="20"/>
  <p:tag name="BULLETTYPE" val="ppBulletArabicPeriod"/>
  <p:tag name="ANSWERTEXT" val="Aaron Ogden could monopolize the steamboat business in New York.&#10;Thomas Gibbons’ federal license had priority over Aaron Ogden’s state license.&#10;Travel licenses had to be granted by the federal government to be legitimate.&#10;d.  Thomas Gibbons had to share use of the New York waterway with Aaron Ogden."/>
  <p:tag name="OLDNUMANSWER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2"/>
  <p:tag name="SLIDEGUID" val="821EA7C6E6C84C58BD5C82E01FA03BB5"/>
  <p:tag name="QUESTIONALIAS" val=" 34. How did the War of 1812 help American manufacturing?  "/>
  <p:tag name="ANSWERSALIAS" val="a.  The government built factories to produce needed uniforms and weapons.|smicln|b.  Tariffs on foreign goods encouraged Americans to buy domestic goods.|smicln|c.  Foreign goods became too expensive so politicians placed tariffs on them.|smicln|d.  The government boycotted British products that Americans also produced."/>
  <p:tag name="VALUES" val="Incorrect|smicln|Correct|smicln|Incorrect|smicln|Incorrect"/>
  <p:tag name="RESPONSESGATHERED" val="Fals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2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_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5_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0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1026</Words>
  <Application>Microsoft Office PowerPoint</Application>
  <PresentationFormat>On-screen Show (4:3)</PresentationFormat>
  <Paragraphs>114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40</vt:i4>
      </vt:variant>
      <vt:variant>
        <vt:lpstr>Slide Titles</vt:lpstr>
      </vt:variant>
      <vt:variant>
        <vt:i4>46</vt:i4>
      </vt:variant>
    </vt:vector>
  </HeadingPairs>
  <TitlesOfParts>
    <vt:vector size="86" baseType="lpstr">
      <vt:lpstr>2_Office Theme</vt:lpstr>
      <vt:lpstr>4_Office Theme</vt:lpstr>
      <vt:lpstr>5_Office Theme</vt:lpstr>
      <vt:lpstr>9_Office Theme</vt:lpstr>
      <vt:lpstr>10_Office Theme</vt:lpstr>
      <vt:lpstr>11_Office Theme</vt:lpstr>
      <vt:lpstr>12_Office Theme</vt:lpstr>
      <vt:lpstr>14_Office Theme</vt:lpstr>
      <vt:lpstr>1_2012-13 s.s. ch 16</vt:lpstr>
      <vt:lpstr>15_Office Theme</vt:lpstr>
      <vt:lpstr>17_Office Theme</vt:lpstr>
      <vt:lpstr>20_Office Theme</vt:lpstr>
      <vt:lpstr>4_2012-13 s.s. ch 16</vt:lpstr>
      <vt:lpstr>21_Office Theme</vt:lpstr>
      <vt:lpstr>22_Office Theme</vt:lpstr>
      <vt:lpstr>23_Office Theme</vt:lpstr>
      <vt:lpstr>24_Office Theme</vt:lpstr>
      <vt:lpstr>25_Office Theme</vt:lpstr>
      <vt:lpstr>27_Office Theme</vt:lpstr>
      <vt:lpstr>Office Theme</vt:lpstr>
      <vt:lpstr>1_Office Theme</vt:lpstr>
      <vt:lpstr>3_Office Theme</vt:lpstr>
      <vt:lpstr>6_Office Theme</vt:lpstr>
      <vt:lpstr>7_Office Theme</vt:lpstr>
      <vt:lpstr>13_Office Theme</vt:lpstr>
      <vt:lpstr>16_Office Theme</vt:lpstr>
      <vt:lpstr>2012-13 s.s. ch 16</vt:lpstr>
      <vt:lpstr>2_2012-13 s.s. ch 16</vt:lpstr>
      <vt:lpstr>3_2012-13 s.s. ch 16</vt:lpstr>
      <vt:lpstr>5_2012-13 s.s. ch 16</vt:lpstr>
      <vt:lpstr>18_Office Theme</vt:lpstr>
      <vt:lpstr>19_Office Theme</vt:lpstr>
      <vt:lpstr>26_Office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Slide 1</vt:lpstr>
      <vt:lpstr>Slide 2</vt:lpstr>
      <vt:lpstr>The regulations that forced segregation/separation of blacks and whites were known as….?</vt:lpstr>
      <vt:lpstr>Slide 4</vt:lpstr>
      <vt:lpstr>Slide 5</vt:lpstr>
      <vt:lpstr> Why were more American textile mills built in the North than in the South?</vt:lpstr>
      <vt:lpstr>The tools used to produce items or to do work are known as</vt:lpstr>
      <vt:lpstr>The Industrial Revolution is best defined as a</vt:lpstr>
      <vt:lpstr>Slide 9</vt:lpstr>
      <vt:lpstr>What did the Supreme Court decide in the case of Gibbons v. Ogden?</vt:lpstr>
      <vt:lpstr>Slide 11</vt:lpstr>
      <vt:lpstr>Slide 12</vt:lpstr>
      <vt:lpstr>Slide 13</vt:lpstr>
      <vt:lpstr>How did the War of 1812 help American manufacturing?</vt:lpstr>
      <vt:lpstr>The telegraph was significant because it</vt:lpstr>
      <vt:lpstr>Slide 16</vt:lpstr>
      <vt:lpstr>Slide 17</vt:lpstr>
      <vt:lpstr>Slide 18</vt:lpstr>
      <vt:lpstr>Slide 19</vt:lpstr>
      <vt:lpstr>Slide 20</vt:lpstr>
      <vt:lpstr>What was a trade union?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What main benefit did the Transportation Revolution bring to trade?</vt:lpstr>
      <vt:lpstr>In the mid-1800s, most of America’s industry was located in the…?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225</cp:revision>
  <dcterms:created xsi:type="dcterms:W3CDTF">2013-05-20T14:46:18Z</dcterms:created>
  <dcterms:modified xsi:type="dcterms:W3CDTF">2017-06-07T19:13:40Z</dcterms:modified>
</cp:coreProperties>
</file>