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349" r:id="rId2"/>
    <p:sldId id="340" r:id="rId3"/>
    <p:sldId id="322" r:id="rId4"/>
    <p:sldId id="315" r:id="rId5"/>
    <p:sldId id="318" r:id="rId6"/>
    <p:sldId id="344" r:id="rId7"/>
    <p:sldId id="312" r:id="rId8"/>
    <p:sldId id="341" r:id="rId9"/>
    <p:sldId id="317" r:id="rId10"/>
    <p:sldId id="333" r:id="rId11"/>
    <p:sldId id="338" r:id="rId12"/>
    <p:sldId id="345" r:id="rId13"/>
    <p:sldId id="311" r:id="rId14"/>
    <p:sldId id="323" r:id="rId15"/>
    <p:sldId id="313" r:id="rId16"/>
    <p:sldId id="309" r:id="rId17"/>
    <p:sldId id="334" r:id="rId18"/>
    <p:sldId id="305" r:id="rId19"/>
    <p:sldId id="326" r:id="rId20"/>
    <p:sldId id="336" r:id="rId21"/>
    <p:sldId id="303" r:id="rId22"/>
    <p:sldId id="343" r:id="rId23"/>
    <p:sldId id="321" r:id="rId24"/>
    <p:sldId id="316" r:id="rId25"/>
    <p:sldId id="342" r:id="rId26"/>
    <p:sldId id="306" r:id="rId27"/>
    <p:sldId id="329" r:id="rId28"/>
    <p:sldId id="332" r:id="rId29"/>
    <p:sldId id="310" r:id="rId30"/>
    <p:sldId id="337" r:id="rId31"/>
    <p:sldId id="325" r:id="rId32"/>
    <p:sldId id="328" r:id="rId33"/>
    <p:sldId id="346" r:id="rId34"/>
    <p:sldId id="347" r:id="rId35"/>
    <p:sldId id="348" r:id="rId36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0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452-E3EB-43F3-8DB0-DCF2451D0B7A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A55A-463D-4CE1-A276-0DFAD9C09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9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Ch. 12</a:t>
            </a:r>
            <a:endParaRPr lang="en-US" sz="3600" b="1" dirty="0"/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“Rhode Island system” was Samuel Slater’s strategy of….?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562600"/>
            <a:ext cx="9144000" cy="12954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000" dirty="0" smtClean="0"/>
              <a:t>hiring families of workers and dividing factory work into simple tasks.</a:t>
            </a:r>
          </a:p>
        </p:txBody>
      </p:sp>
      <p:pic>
        <p:nvPicPr>
          <p:cNvPr id="31746" name="Picture 2" descr="http://www.clemson.edu/caah/history/FacultyPages/PamMack/lec122/weav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50" y="1295400"/>
            <a:ext cx="3450566" cy="2438400"/>
          </a:xfrm>
          <a:prstGeom prst="rect">
            <a:avLst/>
          </a:prstGeom>
          <a:noFill/>
        </p:spPr>
      </p:pic>
      <p:pic>
        <p:nvPicPr>
          <p:cNvPr id="31748" name="Picture 4" descr="http://alssafat.com/wp-content/uploads/2013/12/url-300x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86200"/>
            <a:ext cx="2538522" cy="1819275"/>
          </a:xfrm>
          <a:prstGeom prst="rect">
            <a:avLst/>
          </a:prstGeom>
          <a:noFill/>
        </p:spPr>
      </p:pic>
      <p:pic>
        <p:nvPicPr>
          <p:cNvPr id="31750" name="Picture 6" descr="http://www.woonsocket.org/villife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676400"/>
            <a:ext cx="2286000" cy="2057400"/>
          </a:xfrm>
          <a:prstGeom prst="rect">
            <a:avLst/>
          </a:prstGeom>
          <a:noFill/>
        </p:spPr>
      </p:pic>
      <p:pic>
        <p:nvPicPr>
          <p:cNvPr id="31752" name="Picture 8" descr="http://photos1.blogger.com/blogger/6166/2506/1600/mill%20girls%20go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5465" y="1722046"/>
            <a:ext cx="1863735" cy="29261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9000" y="4648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Mom and Aunt “B”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733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Dad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733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Cissy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4648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Frank &amp; </a:t>
            </a:r>
          </a:p>
          <a:p>
            <a:r>
              <a:rPr lang="en-US" sz="1200" dirty="0" smtClean="0"/>
              <a:t>Me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was Eli Whitney’s influence on American manufacturing?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562600"/>
            <a:ext cx="9144000" cy="129540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He came up with the idea of interchangeable parts. </a:t>
            </a:r>
          </a:p>
        </p:txBody>
      </p:sp>
      <p:pic>
        <p:nvPicPr>
          <p:cNvPr id="33800" name="Picture 8" descr="Image result for mr. potato head with interchangeable p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2251075" cy="2251075"/>
          </a:xfrm>
          <a:prstGeom prst="rect">
            <a:avLst/>
          </a:prstGeom>
          <a:noFill/>
        </p:spPr>
      </p:pic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48000"/>
            <a:ext cx="2476500" cy="2476500"/>
          </a:xfrm>
          <a:prstGeom prst="rect">
            <a:avLst/>
          </a:prstGeom>
          <a:noFill/>
        </p:spPr>
      </p:pic>
      <p:pic>
        <p:nvPicPr>
          <p:cNvPr id="33804" name="Picture 12" descr="Image result for mr. potato head with interchangeable par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29000"/>
            <a:ext cx="2065338" cy="2065338"/>
          </a:xfrm>
          <a:prstGeom prst="rect">
            <a:avLst/>
          </a:prstGeom>
          <a:noFill/>
        </p:spPr>
      </p:pic>
      <p:pic>
        <p:nvPicPr>
          <p:cNvPr id="33806" name="Picture 14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187426"/>
            <a:ext cx="2667000" cy="2110965"/>
          </a:xfrm>
          <a:prstGeom prst="rect">
            <a:avLst/>
          </a:prstGeom>
          <a:noFill/>
        </p:spPr>
      </p:pic>
      <p:pic>
        <p:nvPicPr>
          <p:cNvPr id="33808" name="Picture 16" descr="Image result for mr. potato head with interchangeable par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371600"/>
            <a:ext cx="3622675" cy="1561498"/>
          </a:xfrm>
          <a:prstGeom prst="rect">
            <a:avLst/>
          </a:prstGeom>
          <a:noFill/>
        </p:spPr>
      </p:pic>
      <p:pic>
        <p:nvPicPr>
          <p:cNvPr id="33810" name="Picture 18" descr="Image result for mr. potato head's interchangeable par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2592515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6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was the man responsible for bringing new textile machines to the United States?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3657600"/>
            <a:ext cx="2819400" cy="762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dirty="0" smtClean="0"/>
              <a:t>  Samuel Slater</a:t>
            </a:r>
          </a:p>
        </p:txBody>
      </p:sp>
      <p:pic>
        <p:nvPicPr>
          <p:cNvPr id="29698" name="Picture 2" descr="http://www.allaboutlean.com/wp-content/uploads/2014/02/Samuel-Sl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962400" cy="44100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technological developments during the Industrial Revolution enable people to build factories almost anywhere?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657600"/>
            <a:ext cx="41148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 shift to steam power meant factories no longer had to be built near streams, rivers, or waterfalls</a:t>
            </a:r>
            <a:r>
              <a:rPr lang="en-US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8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was the steamboat well suited to river travel?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6096000"/>
            <a:ext cx="9144000" cy="609600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5400" dirty="0" smtClean="0"/>
              <a:t>It traveled well upstream.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telegraph was significant because it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Enabled people to send news quickly from coast to coast.</a:t>
            </a:r>
          </a:p>
        </p:txBody>
      </p:sp>
      <p:pic>
        <p:nvPicPr>
          <p:cNvPr id="106500" name="Picture 4" descr="https://encrypted-tbn1.gstatic.com/images?q=tbn:ANd9GcSRe-WI1gU7Am_P03tHzC2GUBU7_0LtBFZuLi6EoJoIFgcuETXC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2609850" cy="1752600"/>
          </a:xfrm>
          <a:prstGeom prst="rect">
            <a:avLst/>
          </a:prstGeom>
          <a:noFill/>
        </p:spPr>
      </p:pic>
      <p:pic>
        <p:nvPicPr>
          <p:cNvPr id="25604" name="Picture 4" descr="http://www.sts-education.com/pictures2/ls/coursetype/experience/tourmaps/USA-Coast-to-Coast-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514600"/>
            <a:ext cx="3276600" cy="184833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28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companies build their factories closer to cities and transportation centers in the mid-1800s?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334000"/>
            <a:ext cx="9144000" cy="152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800" dirty="0" smtClean="0"/>
              <a:t>It provided easier access to workers.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9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textile manufacturers do to keep the costs of running a mill low?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276600"/>
            <a:ext cx="6477000" cy="1524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 Hired children and paid them very little</a:t>
            </a:r>
          </a:p>
        </p:txBody>
      </p:sp>
      <p:pic>
        <p:nvPicPr>
          <p:cNvPr id="22532" name="Picture 4" descr="https://culturexchange1.files.wordpress.com/2013/01/lewishine-sadiepfei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2743200" cy="2057401"/>
          </a:xfrm>
          <a:prstGeom prst="rect">
            <a:avLst/>
          </a:prstGeom>
          <a:noFill/>
        </p:spPr>
      </p:pic>
      <p:pic>
        <p:nvPicPr>
          <p:cNvPr id="22534" name="Picture 6" descr="http://i15.photobucket.com/albums/a391/upsidedownturtle/Photography/sweeper-and-doffer-in-cotton-mi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2796782" cy="1981200"/>
          </a:xfrm>
          <a:prstGeom prst="rect">
            <a:avLst/>
          </a:prstGeom>
          <a:noFill/>
        </p:spPr>
      </p:pic>
      <p:pic>
        <p:nvPicPr>
          <p:cNvPr id="22536" name="Picture 8" descr="http://www.archives.gov/exhibits/picturing_the_century/images/port_hine_020_v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219200"/>
            <a:ext cx="2780270" cy="2057400"/>
          </a:xfrm>
          <a:prstGeom prst="rect">
            <a:avLst/>
          </a:prstGeom>
          <a:noFill/>
        </p:spPr>
      </p:pic>
      <p:pic>
        <p:nvPicPr>
          <p:cNvPr id="22538" name="Picture 10" descr="https://abeautifulbook.files.wordpress.com/2013/07/08.jpg?w=4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876800"/>
            <a:ext cx="2495661" cy="1752600"/>
          </a:xfrm>
          <a:prstGeom prst="rect">
            <a:avLst/>
          </a:prstGeom>
          <a:noFill/>
        </p:spPr>
      </p:pic>
      <p:pic>
        <p:nvPicPr>
          <p:cNvPr id="22540" name="Picture 12" descr="http://media-cache-ec0.pinimg.com/236x/7b/db/19/7bdb19afea8e0985c9b448778daa24b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390900"/>
            <a:ext cx="2247900" cy="3467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French writer Alexis de Tocqueville said that the contributions made by the Industrial Revolution made American life more….?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5715000"/>
            <a:ext cx="41148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/>
              <a:t>C</a:t>
            </a:r>
            <a:r>
              <a:rPr lang="en-US" sz="6000" dirty="0" smtClean="0"/>
              <a:t>onvenient.</a:t>
            </a:r>
          </a:p>
        </p:txBody>
      </p:sp>
      <p:pic>
        <p:nvPicPr>
          <p:cNvPr id="114690" name="Picture 2" descr="https://encrypted-tbn1.gstatic.com/images?q=tbn:ANd9GcSClnH_FZfhjgzi4l8wYmqsFLdYBJc1ykO5vlAlc-Z8gSHaN5Q-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4696175" cy="2438400"/>
          </a:xfrm>
          <a:prstGeom prst="rect">
            <a:avLst/>
          </a:prstGeom>
          <a:noFill/>
        </p:spPr>
      </p:pic>
      <p:pic>
        <p:nvPicPr>
          <p:cNvPr id="114692" name="Picture 4" descr="https://encrypted-tbn0.gstatic.com/images?q=tbn:ANd9GcShM_Y2rRWQdx5WL1VygYX6SPJ6ugpUNuviTgdILl3VbPYK_G2G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362200"/>
            <a:ext cx="3584386" cy="294844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new forms of transportation invented during the Transportation Revolution were the….?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257800"/>
            <a:ext cx="8229600" cy="16002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4800" dirty="0" smtClean="0"/>
              <a:t>Steam-powered train and the steamboat.</a:t>
            </a:r>
          </a:p>
        </p:txBody>
      </p:sp>
      <p:pic>
        <p:nvPicPr>
          <p:cNvPr id="65538" name="Picture 2" descr="https://encrypted-tbn1.gstatic.com/images?q=tbn:ANd9GcRLKJENpRu_SJye3IC34j3oRjt7vxhO_C5Sl0k-A3PWnwrUHe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693266" cy="2590800"/>
          </a:xfrm>
          <a:prstGeom prst="rect">
            <a:avLst/>
          </a:prstGeom>
          <a:noFill/>
        </p:spPr>
      </p:pic>
      <p:pic>
        <p:nvPicPr>
          <p:cNvPr id="65540" name="Picture 4" descr="http://www.sonofthesouth.net/leefoundation/major-anderson-ft-sumter_Dir/star-of-the-w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5" y="1676400"/>
            <a:ext cx="5419725" cy="34213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tools used to produce items or to do work are known as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52800" y="3505200"/>
            <a:ext cx="31242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800" dirty="0" smtClean="0"/>
              <a:t>Technology.</a:t>
            </a:r>
          </a:p>
        </p:txBody>
      </p:sp>
      <p:pic>
        <p:nvPicPr>
          <p:cNvPr id="17410" name="Picture 2" descr="http://www.simongroup.com/PressRoom/Images/metabo/MET-A-9604%20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3543300" cy="2362200"/>
          </a:xfrm>
          <a:prstGeom prst="rect">
            <a:avLst/>
          </a:prstGeom>
          <a:noFill/>
        </p:spPr>
      </p:pic>
      <p:pic>
        <p:nvPicPr>
          <p:cNvPr id="17412" name="Picture 4" descr="http://www.enginemodels.com/images/maj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447800"/>
            <a:ext cx="2209800" cy="2209800"/>
          </a:xfrm>
          <a:prstGeom prst="rect">
            <a:avLst/>
          </a:prstGeom>
          <a:noFill/>
        </p:spPr>
      </p:pic>
      <p:pic>
        <p:nvPicPr>
          <p:cNvPr id="17414" name="Picture 6" descr="http://universalengtools.co.uk/wp-content/uploads/2012/10/Machine-Tool-Accessor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10000"/>
            <a:ext cx="2514600" cy="27566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did the War of 1812 help American manufacturing?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 Tariffs on foreign goods encouraged Americans to buy domestic goods.</a:t>
            </a:r>
          </a:p>
        </p:txBody>
      </p:sp>
      <p:pic>
        <p:nvPicPr>
          <p:cNvPr id="15364" name="Picture 4" descr="Image result for by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4114800" cy="2165685"/>
          </a:xfrm>
          <a:prstGeom prst="rect">
            <a:avLst/>
          </a:prstGeom>
          <a:noFill/>
        </p:spPr>
      </p:pic>
      <p:pic>
        <p:nvPicPr>
          <p:cNvPr id="15366" name="Picture 6" descr="Image result for americ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67000"/>
            <a:ext cx="4057650" cy="27832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mid-1800s, companies began to mass-produce earlier inventions. What effect did this have on families?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91200"/>
            <a:ext cx="9144000" cy="106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They could buy items they could not afford in the past.</a:t>
            </a:r>
          </a:p>
        </p:txBody>
      </p:sp>
      <p:graphicFrame>
        <p:nvGraphicFramePr>
          <p:cNvPr id="8" name="ResponseTable" hidden="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5636" y="6070600"/>
          <a:ext cx="831272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</a:lnL>
                    <a:lnR w="12700" cmpd="sng">
                      <a:solidFill>
                        <a:prstClr val="black"/>
                      </a:solidFill>
                    </a:lnR>
                    <a:lnT w="12700" cmpd="sng">
                      <a:solidFill>
                        <a:prstClr val="black"/>
                      </a:solidFill>
                    </a:lnT>
                    <a:lnB w="12700" cmpd="sng">
                      <a:solidFill>
                        <a:prstClr val="black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828800"/>
            <a:ext cx="5550052" cy="403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Industrial Revolution is best defined as a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10200" y="1828800"/>
            <a:ext cx="37338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period of rapid growth during which machines became essential to industry.</a:t>
            </a:r>
          </a:p>
        </p:txBody>
      </p:sp>
      <p:pic>
        <p:nvPicPr>
          <p:cNvPr id="13314" name="Picture 2" descr="Image result for industrial revolution inven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5715000" cy="58036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What did the Supreme Court decide in the case of </a:t>
            </a:r>
            <a:r>
              <a:rPr lang="en-US" i="1" dirty="0" smtClean="0"/>
              <a:t>Gibbons</a:t>
            </a:r>
            <a:r>
              <a:rPr lang="en-US" dirty="0" smtClean="0"/>
              <a:t> v. </a:t>
            </a:r>
            <a:r>
              <a:rPr lang="en-US" i="1" dirty="0" smtClean="0"/>
              <a:t>Ogden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15000"/>
            <a:ext cx="9144000" cy="1143000"/>
          </a:xfrm>
          <a:noFill/>
        </p:spPr>
        <p:txBody>
          <a:bodyPr>
            <a:norm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dirty="0" smtClean="0"/>
              <a:t>Thomas Gibbons’ federal license had priority over Aaron Ogden’s state license.</a:t>
            </a:r>
          </a:p>
        </p:txBody>
      </p:sp>
      <p:pic>
        <p:nvPicPr>
          <p:cNvPr id="29698" name="Picture 2" descr="Image result for balance of fed govt and state gov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38349"/>
            <a:ext cx="6705600" cy="40494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124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 York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Federal </a:t>
            </a:r>
            <a:r>
              <a:rPr lang="en-US" sz="1200" dirty="0" err="1" smtClean="0">
                <a:solidFill>
                  <a:schemeClr val="bg1"/>
                </a:solidFill>
              </a:rPr>
              <a:t>Gov’t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427156">
            <a:off x="2885271" y="321061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Florida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438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Texas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Coal was a more appealing fuel source than wood because it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5791200"/>
            <a:ext cx="6629400" cy="9144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5400" dirty="0" smtClean="0"/>
              <a:t>Produced more energy</a:t>
            </a:r>
          </a:p>
        </p:txBody>
      </p:sp>
      <p:pic>
        <p:nvPicPr>
          <p:cNvPr id="12290" name="Picture 2" descr="Image result for increased ener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2571750" cy="2857500"/>
          </a:xfrm>
          <a:prstGeom prst="rect">
            <a:avLst/>
          </a:prstGeom>
          <a:noFill/>
        </p:spPr>
      </p:pic>
      <p:pic>
        <p:nvPicPr>
          <p:cNvPr id="12292" name="Picture 4" descr="Image result for increased ener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00400"/>
            <a:ext cx="2286000" cy="2286001"/>
          </a:xfrm>
          <a:prstGeom prst="rect">
            <a:avLst/>
          </a:prstGeom>
          <a:noFill/>
        </p:spPr>
      </p:pic>
      <p:pic>
        <p:nvPicPr>
          <p:cNvPr id="12294" name="Picture 6" descr="Image result for increased ener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828800"/>
            <a:ext cx="2857500" cy="2371726"/>
          </a:xfrm>
          <a:prstGeom prst="rect">
            <a:avLst/>
          </a:prstGeom>
          <a:noFill/>
        </p:spPr>
      </p:pic>
      <p:pic>
        <p:nvPicPr>
          <p:cNvPr id="12296" name="Picture 8" descr="Image result for increased energ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962400"/>
            <a:ext cx="1729945" cy="1600200"/>
          </a:xfrm>
          <a:prstGeom prst="rect">
            <a:avLst/>
          </a:prstGeom>
          <a:noFill/>
        </p:spPr>
      </p:pic>
      <p:pic>
        <p:nvPicPr>
          <p:cNvPr id="4" name="Picture 2" descr="Image result for kid drink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1371600"/>
            <a:ext cx="2971800" cy="16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9999">
              <a:schemeClr val="bg2">
                <a:lumMod val="50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88000">
              <a:schemeClr val="bg1">
                <a:lumMod val="65000"/>
              </a:scheme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Why were changes to manufacturing needed in the mid-1700s?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410200"/>
            <a:ext cx="9144000" cy="14478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Demand was greater than the available supply of goods.</a:t>
            </a:r>
          </a:p>
        </p:txBody>
      </p:sp>
      <p:pic>
        <p:nvPicPr>
          <p:cNvPr id="11266" name="Picture 2" descr="Image result for dem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3962400" cy="4034883"/>
          </a:xfrm>
          <a:prstGeom prst="rect">
            <a:avLst/>
          </a:prstGeom>
          <a:noFill/>
        </p:spPr>
      </p:pic>
      <p:pic>
        <p:nvPicPr>
          <p:cNvPr id="11268" name="Picture 4" descr="Image result for dem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819400"/>
            <a:ext cx="2286000" cy="14791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7963"/>
          </a:xfrm>
        </p:spPr>
        <p:txBody>
          <a:bodyPr>
            <a:normAutofit/>
          </a:bodyPr>
          <a:lstStyle/>
          <a:p>
            <a:r>
              <a:rPr lang="en-US" dirty="0" smtClean="0"/>
              <a:t>How did the inventions of the plow and the reaper help the farming industry?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4800600"/>
            <a:ext cx="9144000" cy="2057400"/>
          </a:xfrm>
        </p:spPr>
        <p:txBody>
          <a:bodyPr>
            <a:normAutofit fontScale="92500"/>
          </a:bodyPr>
          <a:lstStyle/>
          <a:p>
            <a:pPr marL="624078" indent="-514350" algn="ctr">
              <a:spcBef>
                <a:spcPct val="20000"/>
              </a:spcBef>
              <a:buNone/>
            </a:pPr>
            <a:r>
              <a:rPr lang="en-US" sz="6000" dirty="0" smtClean="0"/>
              <a:t>They allowed farmers to plant and harvest huge crop fields.</a:t>
            </a:r>
          </a:p>
        </p:txBody>
      </p:sp>
      <p:pic>
        <p:nvPicPr>
          <p:cNvPr id="113668" name="Picture 4" descr="https://encrypted-tbn1.gstatic.com/images?q=tbn:ANd9GcQdcMbWz_FUDtzybjEJpButp3YzSaCkXE47GtAq_pmzxylr0V8S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4572000" cy="2743201"/>
          </a:xfrm>
          <a:prstGeom prst="rect">
            <a:avLst/>
          </a:prstGeom>
          <a:noFill/>
        </p:spPr>
      </p:pic>
      <p:pic>
        <p:nvPicPr>
          <p:cNvPr id="113670" name="Picture 6" descr="http://www.campsilos.org/mod2/images/29_horsep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4000498" cy="2667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8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a trade union?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Organization of workers who tried to improve pay and working conditions for members.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happened to workers in the textile industry as a result of Francis Cabot Lowell’s introduction of a new system?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2500" lnSpcReduction="20000"/>
          </a:bodyPr>
          <a:lstStyle/>
          <a:p>
            <a:pPr marL="521208" indent="-457200" algn="ctr">
              <a:buNone/>
            </a:pPr>
            <a:r>
              <a:rPr lang="en-US" sz="4000" dirty="0" smtClean="0"/>
              <a:t>More women became mill workers because of the opportunity to earn better wages than most available jobs.</a:t>
            </a:r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52400" y="4724400"/>
            <a:ext cx="685800" cy="6096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industrial revolution female mill work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057400"/>
            <a:ext cx="4171983" cy="3248025"/>
          </a:xfrm>
          <a:prstGeom prst="rect">
            <a:avLst/>
          </a:prstGeom>
          <a:noFill/>
        </p:spPr>
      </p:pic>
      <p:pic>
        <p:nvPicPr>
          <p:cNvPr id="8196" name="Picture 4" descr="Image result for industrial revolution female mill work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143000"/>
            <a:ext cx="3739877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 the mid-1800s, most of America’s industry was located in the…?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5867400"/>
            <a:ext cx="4114800" cy="99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None/>
            </a:pPr>
            <a:r>
              <a:rPr lang="en-US" sz="6600" dirty="0" smtClean="0"/>
              <a:t>Northeast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Image result for u.s. northe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086600" cy="43820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6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>Gibbons</a:t>
            </a:r>
            <a:r>
              <a:rPr lang="en-US" dirty="0" smtClean="0"/>
              <a:t> v. </a:t>
            </a:r>
            <a:r>
              <a:rPr lang="en-US" i="1" dirty="0" smtClean="0"/>
              <a:t>Ogden</a:t>
            </a:r>
            <a:r>
              <a:rPr lang="en-US" dirty="0" smtClean="0"/>
              <a:t> was a Supreme Court case that decided ………?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5562600"/>
            <a:ext cx="9144000" cy="1295400"/>
          </a:xfrm>
          <a:noFill/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3600" dirty="0" smtClean="0"/>
              <a:t>Thomas Gibbons’ federal license had priority over Aaron Ogden’s state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Ogden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Gibbons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2770" name="Picture 2" descr="http://www.providesupport.com/blog/wp-content/uploads/2013/08/green-check-m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029200"/>
            <a:ext cx="667512" cy="762000"/>
          </a:xfrm>
          <a:prstGeom prst="rect">
            <a:avLst/>
          </a:prstGeom>
          <a:noFill/>
        </p:spPr>
      </p:pic>
      <p:pic>
        <p:nvPicPr>
          <p:cNvPr id="32772" name="Picture 4" descr="http://vignette3.wikia.nocookie.net/minecraft/images/0/04/No.png/revision/latest?cb=201111060015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029200"/>
            <a:ext cx="609600" cy="609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was one argument given by Secretary of the Treasury Albert Gallatin about why there were so few factories in the United States?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dirty="0" smtClean="0"/>
              <a:t>There was a high availability of farmland in the United States.</a:t>
            </a:r>
          </a:p>
        </p:txBody>
      </p:sp>
      <p:pic>
        <p:nvPicPr>
          <p:cNvPr id="6148" name="Picture 4" descr="Image result for farm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6858000" cy="4171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8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main benefit did the Transportation Revolution bring to trade?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486400"/>
            <a:ext cx="9144000" cy="137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300" dirty="0" smtClean="0"/>
              <a:t>It enabled goods to travel quickly across the United States.</a:t>
            </a:r>
            <a:endParaRPr lang="en-US" dirty="0" smtClean="0"/>
          </a:p>
        </p:txBody>
      </p:sp>
      <p:pic>
        <p:nvPicPr>
          <p:cNvPr id="5122" name="Picture 2" descr="http://www.bellsnwhistles.com/6nida/ahr0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0545">
            <a:off x="1293170" y="3151757"/>
            <a:ext cx="5717417" cy="2144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were most early strikes by union members unsuccessful?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562600"/>
            <a:ext cx="8991600" cy="1295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800" dirty="0" smtClean="0"/>
              <a:t>The courts and the police did not take their side.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32336"/>
            <a:ext cx="3810000" cy="2943412"/>
          </a:xfrm>
          <a:prstGeom prst="rect">
            <a:avLst/>
          </a:prstGeom>
          <a:noFill/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447800"/>
            <a:ext cx="2181726" cy="35052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7239000" y="609600"/>
            <a:ext cx="1676400" cy="1752600"/>
          </a:xfrm>
          <a:prstGeom prst="wedgeEllipseCallout">
            <a:avLst>
              <a:gd name="adj1" fmla="val -68236"/>
              <a:gd name="adj2" fmla="val 46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Break it up!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Go Home!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Why did locomotives make a powerful impression on passengers?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The trains traveled faster than most people had ever gone.</a:t>
            </a:r>
            <a:endParaRPr lang="en-US" sz="4000" dirty="0"/>
          </a:p>
        </p:txBody>
      </p:sp>
      <p:pic>
        <p:nvPicPr>
          <p:cNvPr id="3074" name="Picture 2" descr="Image result for fast trai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038" y="1531544"/>
            <a:ext cx="6901524" cy="38786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12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Who was Sarah G. Bagley?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She fought to bring the 10-hour working day of public employees to private business employees.</a:t>
            </a:r>
            <a:endParaRPr lang="en-US" sz="4000" dirty="0"/>
          </a:p>
        </p:txBody>
      </p:sp>
      <p:pic>
        <p:nvPicPr>
          <p:cNvPr id="2050" name="Picture 2" descr="Image result for sarah g bag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52778"/>
            <a:ext cx="2819400" cy="3862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Which statement best describes working conditions at the mills?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Workers suffered from health problems, such as chronic cough, due to unsafe conditions.</a:t>
            </a:r>
            <a:endParaRPr lang="en-US" sz="4000" dirty="0"/>
          </a:p>
        </p:txBody>
      </p:sp>
      <p:pic>
        <p:nvPicPr>
          <p:cNvPr id="1026" name="Picture 2" descr="Image result for animated chronic cough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2883828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How did the Transportation Revolution affect America’s farming industry?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943600"/>
            <a:ext cx="9144000" cy="91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Settlers plowed up prairies and cut down trees to make farmland out of the Midwest.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did engineers and mechanics face while building railroads?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The railroads had to pass through mountains and over rivers</a:t>
            </a:r>
            <a:r>
              <a:rPr lang="en-US" dirty="0" smtClean="0"/>
              <a:t>.</a:t>
            </a:r>
          </a:p>
        </p:txBody>
      </p:sp>
      <p:pic>
        <p:nvPicPr>
          <p:cNvPr id="100356" name="Picture 4" descr="http://content.lib.washington.edu/cgi-bin/getimage.exe?CISOROOT=/curtis&amp;CISOPTR=345&amp;DMSCALE=100.00000&amp;DMWIDTH=802&amp;DMHEIGHT=648.4921875&amp;DMX=0&amp;DMY=0&amp;DMTEXT=&amp;REC=1&amp;DMTHUMB=0&amp;DMROTAT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953000" cy="4004211"/>
          </a:xfrm>
          <a:prstGeom prst="rect">
            <a:avLst/>
          </a:prstGeom>
          <a:noFill/>
        </p:spPr>
      </p:pic>
      <p:pic>
        <p:nvPicPr>
          <p:cNvPr id="38916" name="Picture 4" descr="http://irtsociety.files.wordpress.com/2011/08/dsc_0680-trainoverfallsvert2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447800"/>
            <a:ext cx="3886200" cy="39812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the water frame revolutionize the production of cloth?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mtClean="0"/>
              <a:t>It shifted the location of production from homes to textile mills.</a:t>
            </a:r>
            <a:endParaRPr lang="en-US" dirty="0" smtClean="0"/>
          </a:p>
        </p:txBody>
      </p:sp>
      <p:pic>
        <p:nvPicPr>
          <p:cNvPr id="30722" name="Picture 2" descr="Image result for water fr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8382000" cy="35693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35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1616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communication system, featuring different combinations of dots and dashes to represent letters, was developed by Alfred Lewis Vail?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5715000"/>
            <a:ext cx="4419600" cy="1143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C00000"/>
                </a:solidFill>
              </a:rPr>
              <a:t>Morse code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15000" r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Why were more American textile mills built in the North than in the South?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86400" y="2590800"/>
            <a:ext cx="3657600" cy="28956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400" dirty="0" smtClean="0"/>
              <a:t>The North had more rivers to provide power.</a:t>
            </a:r>
          </a:p>
          <a:p>
            <a:pPr algn="ctr">
              <a:spcBef>
                <a:spcPct val="20000"/>
              </a:spcBef>
              <a:buNone/>
            </a:pPr>
            <a:endParaRPr lang="en-US" sz="4400" dirty="0" smtClean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Steel is made through a process called </a:t>
            </a:r>
            <a:r>
              <a:rPr lang="en-US" dirty="0" smtClean="0"/>
              <a:t>smelting, which means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5257800"/>
            <a:ext cx="9144000" cy="114300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Heating iron ore to very high temperatures.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LUIDIAENABLED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6"/>
  <p:tag name="SLIDEGUID" val="D4BE30A2A7854E5C9C122FF355D44AE6"/>
  <p:tag name="QUESTIONALIAS" val="42. How did the water frame revolutionize the production of cloth?"/>
  <p:tag name="ANSWERSALIAS" val="a.  It increased the number of threads the home spinner could work with.|smicln|b.  It increased the pace of production in textile mills but made cloth more costly.|smicln|c.  It shifted the location of production from homes to textile mills.|smicln|d.  It raised the level of quality of home-spun cloth."/>
  <p:tag name="VALUES" val="Incorrect|smicln|Incorrect|smicln|Correct|smicln|Incorrect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83"/>
  <p:tag name="FONTSIZE" val="26"/>
  <p:tag name="BULLETTYPE" val="ppBulletArabicPeriod"/>
  <p:tag name="ANSWERTEXT" val="a.  It increased the number of threads the home spinner could work with.&#10;b.  It increased the pace of production in textile mills but made cloth more costly.&#10;c.  It shifted the location of production from homes to textile mills.&#10;d.  It raised the level of quality of home-spun cloth."/>
  <p:tag name="OLDNUMANSWER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34E7547F249434B957731B6756F9D14"/>
  <p:tag name="SLIDEID" val="034E7547F249434B957731B6756F9D1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10.  What communication system, featuring different combinations of dots and dashes to represent letters, was developed by Alfred Lewis Vail?"/>
  <p:tag name="ANSWERSALIAS" val="a.  the Vail System|smicln|b.  telegraph method|smicln|c.  Morse code|smicln|d.  dot language"/>
  <p:tag name="VALUES" val="Incorrect|smicln|Incorrect|smicln|Correct|smicln|Incorrect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2"/>
  <p:tag name="FONTSIZE" val="28"/>
  <p:tag name="BULLETTYPE" val="ppBulletArabicPeriod"/>
  <p:tag name="ANSWERTEXT" val="a.  the Vail System&#10;b.  telegraph method&#10;c.  Morse code&#10;d.  dot language"/>
  <p:tag name="OLDNUMANSWERS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5"/>
  <p:tag name="SLIDEGUID" val="4FC2F842E1CC4C5A9A5313F1A76EB807"/>
  <p:tag name="VALUES" val="Incorrect|smicln|Correct|smicln|Incorrect|smicln|Incorrect"/>
  <p:tag name="QUESTIONALIAS" val="39. Why were more American textile mills built in the North than in the South?"/>
  <p:tag name="ANSWERSALIAS" val="a.  The South charged higher taxes on industry.|smicln|b.  The North had more rivers to provide power.|smicln|c.  The North attracted skilled English immigrants.|smicln|d.  The South was not interested in expanding agriculture.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6"/>
  <p:tag name="FONTSIZE" val="26"/>
  <p:tag name="BULLETTYPE" val="ppBulletArabicPeriod"/>
  <p:tag name="ANSWERTEXT" val="a.  The South charged higher taxes on industry.&#10;b.  The North had more rivers to provide power.&#10;c.  The North attracted skilled English immigrants.&#10;d.  The South was not interested in expanding agriculture."/>
  <p:tag name="OLDNUMANSWERS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3"/>
  <p:tag name="SLIDEGUID" val="0AC1F34FC14C463780E3F0712EA5A0C1"/>
  <p:tag name="QUESTIONALIAS" val="15. Steel is made through a process called smelting, which means"/>
  <p:tag name="ANSWERSALIAS" val="a.  cutting down and removing trees on a large scale.|smicln|b.  making deep gashes in the earth to remove coal.|smicln|c.  linking cities to each other via railroads.|smicln|d.  heating iron ore to very high temperatures."/>
  <p:tag name="VALUES" val="Incorrect|smicln|Incorrect|smicln|Incorrect|smicln|Correct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1"/>
  <p:tag name="FONTSIZE" val="26"/>
  <p:tag name="BULLETTYPE" val="ppBulletArabicPeriod"/>
  <p:tag name="ANSWERTEXT" val="a.  cutting down and removing trees on a large scale.&#10;b.  making deep gashes in the earth to remove coal.&#10;c.  linking cities to each other via railroads.&#10;d.  heating iron ore to very high temperatures."/>
  <p:tag name="OLDNUMANSWER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1"/>
  <p:tag name="SLIDEGUID" val="3B155A3AA79A45E0BD547B2DE52B34C0"/>
  <p:tag name="VALUES" val="Correct|smicln|Incorrect|smicln|Incorrect|smicln|Incorrect"/>
  <p:tag name="QUESTIONALIAS" val="31. The “Rhode Island system” was Samuel Slater’s strategy of  "/>
  <p:tag name="ANSWERSALIAS" val="a.  hiring families of workers and dividing factory work into simple tasks.|smicln|b.  paying workers in company-store credit and reinvesting cash in the business.|smicln|c.  building houses for workers in exchange for the promise of company loyalty.|smicln|d.  hiring unmarried women and designing dual-purpose factory equipment.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9"/>
  <p:tag name="FONTSIZE" val="20"/>
  <p:tag name="BULLETTYPE" val="ppBulletArabicPeriod"/>
  <p:tag name="ANSWERTEXT" val="a.  hiring families of workers and dividing factory work into simple tasks.&#10;b.  paying workers in company-store credit and reinvesting cash in the business.&#10;c.  building houses for workers in exchange for the promise of company loyalty.&#10;d.  hiring unmarried women and designing dual-purpose factory equipment."/>
  <p:tag name="OLDNUMANSWER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4"/>
  <p:tag name="SLIDEGUID" val="C1C8A021266F44AC9A3D1B1DBB479E72"/>
  <p:tag name="VALUES" val="Incorrect|smicln|Incorrect|smicln|Incorrect|smicln|Correct"/>
  <p:tag name="QUESTIONALIAS" val="38. The tools used to produce items or to do work are known as"/>
  <p:tag name="ANSWERSALIAS" val="a.  interchangeable parts.|smicln|b.  mass production.|smicln|c.  muskets.|smicln|d.  technology.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4"/>
  <p:tag name="SLIDEGUID" val="C1C8A021266F44AC9A3D1B1DBB479E72"/>
  <p:tag name="VALUES" val="Incorrect|smicln|Incorrect|smicln|Correct|smicln|Incorrect"/>
  <p:tag name="QUESTIONALIAS" val="36. What was Eli Whitney’s influence on American manufacturing?"/>
  <p:tag name="ANSWERSALIAS" val="a.He designed a way to produce inexpensive clocks.|smicln|b.He served as President Adams’ secretary of war.|smicln|c.He came up with the idea of interchangeable parts.|smicln|d.He argued that all manufacturing should be done by hand.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2"/>
  <p:tag name="FONTSIZE" val="26"/>
  <p:tag name="BULLETTYPE" val="ppBulletArabicPeriod"/>
  <p:tag name="ANSWERTEXT" val="a.He designed a way to produce inexpensive clocks.&#10;b.He served as President Adams’ secretary of war.&#10;c.He came up with the idea of interchangeable parts.&#10;d.He argued that all manufacturing should be done by hand."/>
  <p:tag name="OLDNUMANSWERS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QUESTIONALIAS" val="Enter question text..."/>
  <p:tag name="DELIMITERS" val="3.1"/>
  <p:tag name="VALUEFORMAT" val="0%"/>
  <p:tag name="SLIDEORDER" val="17"/>
  <p:tag name="SLIDEGUID" val="03AFDB9D5A8C422F82F327940BC8FF5C"/>
  <p:tag name="ANSWERSALIAS" val="Enter answer text...|smicln|b.  Moses Brown|smicln|c.  Richard Arkwright|smicln|d.  James Hargreaves"/>
  <p:tag name="VALUES" val="Correct|smicln|Incorrect|smicln|Incorrect|smicln|Incorrect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0"/>
  <p:tag name="FONTSIZE" val="28"/>
  <p:tag name="BULLETTYPE" val="ppBulletArabicPeriod"/>
  <p:tag name="ANSWERTEXT" val="Enter answer text..."/>
  <p:tag name="ANSWERBULLETS" val="3"/>
  <p:tag name="OLDNUMANSWERS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AMASSIGN" val="False"/>
  <p:tag name="ZEROBASED" val="False"/>
  <p:tag name="DELIMITERS" val="3.1"/>
  <p:tag name="VALUEFORMAT" val="0%"/>
  <p:tag name="SLIDEGUID" val="F307814881C94012B088DFF317D916FE"/>
  <p:tag name="SLIDEID" val="F307814881C94012B088DFF317D916FE"/>
  <p:tag name="SLIDEORDER" val="1"/>
  <p:tag name="SLIDETYPE" val="Q"/>
  <p:tag name="DEMOGRAPHIC" val="False"/>
  <p:tag name="SPEEDSCORING" val="False"/>
  <p:tag name="CORRECTPOINTVALUE" val="100"/>
  <p:tag name="INCORRECTPOINTVALUE" val="0"/>
  <p:tag name="QUESTIONALIAS" val="9. How did technological developments during the Industrial Revolution enable people to build factories almost anywhere?"/>
  <p:tag name="ANSWERSALIAS" val="a.  Trains could bring raw materials to and ship finished goods from virtually any area worth living in.|smicln|b.  The shift to steam power meant factories no longer had to be built near streams, rivers, or waterfalls.|smicln|c.  Trains and steamboats spread the population out so that any factory had a ready supply of workers.|smicln|d.  The invention of the telegraph put factory managers and their city-based investors within easy reach."/>
  <p:tag name="VALUES" val="Incorrect|smicln|Correct|smicln|Incorrect|smicln|Incorrect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21"/>
  <p:tag name="FONTSIZE" val="24"/>
  <p:tag name="BULLETTYPE" val="ppBulletArabicPeriod"/>
  <p:tag name="ANSWERTEXT" val="a.  Trains could bring raw materials to and ship finished goods from virtually any area worth living in.&#10;b.  The shift to steam power meant factories no longer had to be built near streams, rivers, or waterfalls.&#10;c.  Trains and steamboats spread the population out so that any factory had a ready supply of workers.&#10;d.  The invention of the telegraph put factory managers and their city-based investors within easy reach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5"/>
  <p:tag name="SLIDEGUID" val="9B1FC699039C4192AC9C036402C928FD"/>
  <p:tag name="VALUES" val="Correct|smicln|Incorrect|smicln|Incorrect|smicln|Incorrect"/>
  <p:tag name="QUESTIONALIAS" val="21. Why was the steamboat well suited to river travel?"/>
  <p:tag name="ANSWERSALIAS" val="a.  It traveled well upstream.|smicln|b.  It was helped by the current.|smicln|c.  It relied on wind power.|smicln|d.  It was meant to serve as a ferry."/>
  <p:tag name="RESPONSESGATHER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1"/>
  <p:tag name="FONTSIZE" val="28"/>
  <p:tag name="BULLETTYPE" val="ppBulletArabicPeriod"/>
  <p:tag name="ANSWERTEXT" val="a.  It traveled well upstream.&#10;b.  It was helped by the current.&#10;c.  It relied on wind power.&#10;d.  It was meant to serve as a ferry."/>
  <p:tag name="OLDNUMANSWERS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BC010A6B91D495CBFC9FE02CF656290"/>
  <p:tag name="SLIDEID" val="9BC010A6B91D495CBFC9FE02CF65629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Correct|smicln|Incorrect|smicln|Incorrect|smicln|Incorrect"/>
  <p:tag name="QUESTIONALIAS" val="11.  The telegraph was significant because it"/>
  <p:tag name="ANSWERSALIAS" val="a.  enabled people to send news quickly from coast to coast.|smicln|b.  led to the invention of the railroad system.|smicln|c.  benefited from the work of international scientists.|smicln|d.  made its inventor a very wealthy and famous man.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9"/>
  <p:tag name="FONTSIZE" val="26"/>
  <p:tag name="BULLETTYPE" val="ppBulletArabicPeriod"/>
  <p:tag name="ANSWERTEXT" val="a.  enabled people to send news quickly from coast to coast.&#10;b.  led to the invention of the railroad system.&#10;c.  benefited from the work of international scientists.&#10;d.  made its inventor a very wealthy and famous man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6"/>
  <p:tag name="FONTSIZE" val="28"/>
  <p:tag name="BULLETTYPE" val="ppBulletArabicPeriod"/>
  <p:tag name="ANSWERTEXT" val="a.  interchangeable parts.&#10;b.  mass production.&#10;c.  muskets.&#10;d.  technology."/>
  <p:tag name="OLDNUMANSWERS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67A9A2326F740AD87FB4367F0DD3342"/>
  <p:tag name="SLIDEID" val="767A9A2326F740AD87FB4367F0DD334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Enter question text..."/>
  <p:tag name="ANSWERSALIAS" val="a.  It allowed businesses to increase wages.|smicln|b.  It made shipping more expensive.|smicln|c.  It caused people to move from cities to rural areas.|smicln|d.  It provided easier access to workers."/>
  <p:tag name="VALUES" val="Incorrect|smicln|Incorrect|smicln|Incorrect|smicln|Correct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0"/>
  <p:tag name="FONTSIZE" val="28"/>
  <p:tag name="BULLETTYPE" val="ppBulletArabicPeriod"/>
  <p:tag name="ANSWERTEXT" val="a.  It allowed businesses to increase wages.&#10;b.  It made shipping more expensive.&#10;c.  It caused people to move from cities to rural areas.&#10;d.  It provided easier access to workers."/>
  <p:tag name="OLDNUMANSWERS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2"/>
  <p:tag name="SLIDEGUID" val="821EA7C6E6C84C58BD5C82E01FA03BB5"/>
  <p:tag name="VALUES" val="Incorrect|smicln|Correct|smicln|Incorrect|smicln|Incorrect|smicln|No Value|smicln|No Value|smicln|No Value"/>
  <p:tag name="QUESTIONALIAS" val="32. What did textile manufacturers do to keep the costs of running a mill low?"/>
  <p:tag name="ANSWERSALIAS" val="a.  cut back on the maintenance of machinery|smicln|b.  hired children and paid them very little|smicln|c.  trained apprentices in exchange for decades of labor|smicln|d.  fed workers instead of paying wages in cash"/>
  <p:tag name="RESPONSESGATHER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4"/>
  <p:tag name="FONTSIZE" val="26"/>
  <p:tag name="BULLETTYPE" val="ppBulletArabicPeriod"/>
  <p:tag name="ANSWERTEXT" val="a.  cut back on the maintenance of machinery&#10;b.  hired children and paid them very little&#10;c.  trained apprentices in exchange for decades of labor&#10;d.  fed workers instead of paying wages in cash"/>
  <p:tag name="OLDNUMANSWERS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54855443C154644AB0F58A1D590271B"/>
  <p:tag name="SLIDEID" val="454855443C154644AB0F58A1D590271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Incorrect|smicln|Correct|smicln|Incorrect|smicln|Incorrect"/>
  <p:tag name="QUESTIONALIAS" val="3. French writer Alexis de Tocqueville said that the contributions made by the Industrial Revolution made American life more"/>
  <p:tag name="ANSWERSALIAS" val="a.  unhappy.|smicln|b.  convenient.|smicln|c.  routine.|smicln|d.  complicated."/>
  <p:tag name="RESPONSESGATHER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28"/>
  <p:tag name="BULLETTYPE" val="ppBulletArabicPeriod"/>
  <p:tag name="ANSWERTEXT" val="a.  unhappy.&#10;b.  convenient.&#10;c.  routine.&#10;d.  complicated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6"/>
  <p:tag name="SLIDEGUID" val="69252C4FF5F04C4EAF7CCA8D7773FE3A"/>
  <p:tag name="QUESTIONALIAS" val="24. New forms of transportation invented during the Transportation Revolution were the"/>
  <p:tag name="ANSWERSALIAS" val="a.  steam-powered train and the steamboat.|smicln|b.  horse-drawn railcar and the motorboat.|smicln|c.  covered wagon and the sailboat.|smicln|d.  automobile and the clipper ship."/>
  <p:tag name="VALUES" val="Correct|smicln|Incorrect|smicln|Incorrect|smicln|Incorrect"/>
  <p:tag name="RESPONSESGATHER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8"/>
  <p:tag name="FONTSIZE" val="28"/>
  <p:tag name="BULLETTYPE" val="ppBulletArabicPeriod"/>
  <p:tag name="ANSWERTEXT" val="a.  steam-powered train and the steamboat.&#10;b.  horse-drawn railcar and the motorboat.&#10;c.  covered wagon and the sailboat.&#10;d.  automobile and the clipper ship."/>
  <p:tag name="OLDNUMANSWERS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2"/>
  <p:tag name="SLIDEGUID" val="821EA7C6E6C84C58BD5C82E01FA03BB5"/>
  <p:tag name="QUESTIONALIAS" val=" 34. How did the War of 1812 help American manufacturing?  "/>
  <p:tag name="ANSWERSALIAS" val="a.  The government built factories to produce needed uniforms and weapons.|smicln|b.  Tariffs on foreign goods encouraged Americans to buy domestic goods.|smicln|c.  Foreign goods became too expensive so politicians placed tariffs on them.|smicln|d.  The government boycotted British products that Americans also produced."/>
  <p:tag name="VALUES" val="Incorrect|smicln|Correct|smicln|Incorrect|smicln|Incorrect"/>
  <p:tag name="RESPONSESGATHER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1"/>
  <p:tag name="FONTSIZE" val="26"/>
  <p:tag name="BULLETTYPE" val="ppBulletArabicPeriod"/>
  <p:tag name="ANSWERTEXT" val="a.  The government built factories to produce needed uniforms and weapons.&#10;b.  Tariffs on foreign goods encouraged Americans to buy domestic goods.&#10;c.  Foreign goods became too expensive so politicians placed tariffs on them.&#10;d.  The government boycotted British products that Americans also produced."/>
  <p:tag name="OLDNUMANSWER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5"/>
  <p:tag name="SLIDEGUID" val="9B1FC699039C4192AC9C036402C928FD"/>
  <p:tag name="VALUES" val="Correct|smicln|Incorrect|smicln|Incorrect|smicln|Incorrect"/>
  <p:tag name="QUESTIONALIAS" val="20. Gibbons v. Ogden was a Supreme Court case about which of the following?"/>
  <p:tag name="ANSWERSALIAS" val="a.  Aaron Ogden could monopolize the steamboat business in New York.|smicln|b.  Thomas Gibbons’ federal license had priority over Aaron Ogden’s state license.|smicln|c.  Travel licenses had to be granted by the federal government to be legitimate.|smicln|d.  Thomas Gibbons had to share use of the New York waterway with Aaron Ogden."/>
  <p:tag name="RESPONSESGATHER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F510E52BA2B4A8AAFEF00D9F73720E5"/>
  <p:tag name="SLIDEID" val="2F510E52BA2B4A8AAFEF00D9F73720E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VALUES" val="Correct|smicln|Incorrect|smicln|Incorrect|smicln|Incorrect|smicln|No Value|smicln|No Value|smicln|No Value"/>
  <p:tag name="QUESTIONALIAS" val="1.  In the mid-1800s, companies began to mass-produce earlier inventions. What effect did this have on families?"/>
  <p:tag name="ANSWERSALIAS" val="a.  They could buy items they could not afford in the past.|smicln|b.  They could store fresh food safely for longer periods.|smicln|c.  Their everyday lives became more complicated.|smicln|d.  Families began creating their own inventions."/>
  <p:tag name="TOTALRESPONSES" val="2"/>
  <p:tag name="RESPONSECOUNT" val="2"/>
  <p:tag name="SLICED" val="False"/>
  <p:tag name="RESPONSES" val="2;2;"/>
  <p:tag name="CHARTSTRINGSTD" val="0 2 0 0"/>
  <p:tag name="CHARTSTRINGREV" val="0 0 2 0"/>
  <p:tag name="CHARTSTRINGSTDPER" val="0 1 0 0"/>
  <p:tag name="CHARTSTRINGREVPER" val="0 0 1 0"/>
  <p:tag name="RESPONSESGATHER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8"/>
  <p:tag name="FONTSIZE" val="28"/>
  <p:tag name="BULLETTYPE" val="ppBulletArabicPeriod"/>
  <p:tag name="ANSWERTEXT" val="a.  They could buy items they could not afford in the past.&#10;b.  They could store fresh food safely for longer periods.&#10;c.  Their everyday lives became more complicated.&#10;d.  Families began creating their own inventions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True"/>
  <p:tag name="ISRESPTABL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5"/>
  <p:tag name="SLIDEGUID" val="4FC2F842E1CC4C5A9A5313F1A76EB807"/>
  <p:tag name="QUESTIONALIAS" val="41. The Industrial Revolution is best defined as a"/>
  <p:tag name="ANSWERSALIAS" val="a.  period of rapid growth during which machines became essential to industry.|smicln|b.  series of explosive encounters between workers and wealthy factory owners.|smicln|c.  time of great excitement about mechanical approaches to controlling Nature.|smicln|d.  period of turmoil and upheaval within the United States government."/>
  <p:tag name="VALUES" val="Correct|smicln|Incorrect|smicln|Incorrect|smicln|Incorrect"/>
  <p:tag name="RESPONSESGATHER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9"/>
  <p:tag name="FONTSIZE" val="26"/>
  <p:tag name="BULLETTYPE" val="ppBulletArabicPeriod"/>
  <p:tag name="ANSWERTEXT" val="a.  period of rapid growth during which machines became essential to industry.&#10;b.  series of explosive encounters between workers and wealthy factory owners.&#10;c.  time of great excitement about mechanical approaches to controlling Nature.&#10;d.  period of turmoil and upheaval within the United States government."/>
  <p:tag name="OLDNUMANSWERS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5"/>
  <p:tag name="SLIDEGUID" val="9B1FC699039C4192AC9C036402C928FD"/>
  <p:tag name="VALUES" val="Incorrect|smicln|Correct|smicln|Incorrect|smicln|Incorrect"/>
  <p:tag name="QUESTIONALIAS" val="19.   What did the Supreme Court decide in the case of Gibbons v. Ogden?"/>
  <p:tag name="ANSWERSALIAS" val="Aaron Ogden could monopolize the steamboat business in New York.|smicln|Thomas Gibbons’ federal license had priority over Aaron Ogden’s state license.|smicln|Travel licenses had to be granted by the federal government to be legitimate.|smicln|d.  Thomas Gibbons had to share use of the New York waterway with Aaron Ogden."/>
  <p:tag name="RESPONSESGATHER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0"/>
  <p:tag name="FONTSIZE" val="20"/>
  <p:tag name="BULLETTYPE" val="ppBulletArabicPeriod"/>
  <p:tag name="ANSWERTEXT" val="Aaron Ogden could monopolize the steamboat business in New York.&#10;Thomas Gibbons’ federal license had priority over Aaron Ogden’s state license.&#10;Travel licenses had to be granted by the federal government to be legitimate.&#10;d.  Thomas Gibbons had to share use of the New York waterway with Aaron Ogden."/>
  <p:tag name="OLDNUMANSWERS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2"/>
  <p:tag name="SLIDEGUID" val="B42A0E0D250D4BD1A343BBDE059F7FCF"/>
  <p:tag name="VALUES" val="Incorrect|smicln|Correct|smicln|Incorrect|smicln|Incorrect"/>
  <p:tag name="QUESTIONALIAS" val="13. Coal was a more appealing fuel source than wood because it"/>
  <p:tag name="ANSWERSALIAS" val="a.  burned more cleanly.|smicln|b.  produced more energy.|smicln|c.  was easier to obtain.|smicln|d.  was lighter to carry."/>
  <p:tag name="RESPONSESGATHER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2"/>
  <p:tag name="FONTSIZE" val="28"/>
  <p:tag name="BULLETTYPE" val="ppBulletArabicPeriod"/>
  <p:tag name="ANSWERTEXT" val="a.  burned more cleanly.&#10;b.  produced more energy.&#10;c.  was easier to obtain.&#10;d.  was lighter to carry."/>
  <p:tag name="OLDNUMANSWERS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5"/>
  <p:tag name="SLIDEGUID" val="4FC2F842E1CC4C5A9A5313F1A76EB807"/>
  <p:tag name="VALUES" val="Incorrect|smicln|Correct|smicln|Incorrect|smicln|Incorrect"/>
  <p:tag name="QUESTIONALIAS" val=" 40. Why were changes to manufacturing needed in the mid-1700s?"/>
  <p:tag name="ANSWERSALIAS" val="a.  Factory owners were not satisfied with the size of their profits.|smicln|b.  Demand was greater than the available supply of goods.|smicln|c.  Workers were not satisfied with the level of their daily wages.|smicln|d.  Traders faced higher shipping prices for smaller amounts of goods.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12"/>
  <p:tag name="FONTSIZE" val="22"/>
  <p:tag name="BULLETTYPE" val="ppBulletArabicPeriod"/>
  <p:tag name="ANSWERTEXT" val="a.  Aaron Ogden could monopolize the steamboat business in New York.&#10;b.  Thomas Gibbons’ federal license had priority over Aaron Ogden’s state license.&#10;c.  Travel licenses had to be granted by the federal government to be legitimate.&#10;d.  Thomas Gibbons had to share use of the New York waterway with Aaron Ogden."/>
  <p:tag name="OLDNUMANSWERS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67"/>
  <p:tag name="FONTSIZE" val="24"/>
  <p:tag name="BULLETTYPE" val="ppBulletArabicPeriod"/>
  <p:tag name="ANSWERTEXT" val="a.  Factory owners were not satisfied with the size of their profits.&#10;b.  Demand was greater than the available supply of goods.&#10;c.  Workers were not satisfied with the level of their daily wages.&#10;d.  Traders faced higher shipping prices for smaller amounts of goods."/>
  <p:tag name="OLDNUMANSWERS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AMASSIGN" val="False"/>
  <p:tag name="ZEROBASED" val="False"/>
  <p:tag name="DELIMITERS" val="3.1"/>
  <p:tag name="VALUEFORMAT" val="0%"/>
  <p:tag name="SLIDEGUID" val="6048E35980174F6581F889D285461E5F"/>
  <p:tag name="SLIDEID" val="6048E35980174F6581F889D285461E5F"/>
  <p:tag name="SLIDEORDER" val="1"/>
  <p:tag name="SLIDETYPE" val="Q"/>
  <p:tag name="DEMOGRAPHIC" val="False"/>
  <p:tag name="SPEEDSCORING" val="False"/>
  <p:tag name="CORRECTPOINTVALUE" val="100"/>
  <p:tag name="INCORRECTPOINTVALUE" val="0"/>
  <p:tag name="QUESTIONALIAS" val="4. How did the inventions of the plow and the reaper help the farming industry?"/>
  <p:tag name="ANSWERSALIAS" val="a.  They allowed customers to buy on credit.|smicln|b.  They caused cities to become the center of industrial growth.|smicln|c.  They allowed farmers to plant and harvest huge crop fields.|smicln|d.  They made farmers rich by selling them to businesses."/>
  <p:tag name="VALUES" val="Incorrect|smicln|Incorrect|smicln|Correct|smicln|Incorrect"/>
  <p:tag name="RESPONSESGATHER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32"/>
  <p:tag name="FONTSIZE" val="24"/>
  <p:tag name="BULLETTYPE" val="ppBulletArabicPeriod"/>
  <p:tag name="ANSWERTEXT" val="a.  They allowed customers to buy on credit.&#10;b.  They caused cities to become the center of industrial growth.&#10;c.  They allowed farmers to plant and harvest huge crop fields.&#10;d.  They made farmers rich by selling them to businesses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9"/>
  <p:tag name="SLIDEGUID" val="01BF2495DB5F4510BDD88CE434960413"/>
  <p:tag name="QUESTIONALIAS" val="27. What was a trade union?  "/>
  <p:tag name="ANSWERSALIAS" val="a.  organization of workers who tried to improve pay and working conditions for members|smicln|b.  collection of workers who appealed to the courts and police for assistance against employers|smicln|c.  group of workers who arrived from poor countries and were willing to work for low pay|smicln|d.  alliance of workers who wanted to prevent their employers from competing with other manufacturers"/>
  <p:tag name="VALUES" val="Correct|smicln|Incorrect|smicln|Incorrect|smicln|Incorrect"/>
  <p:tag name="RESPONSESGATHER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6"/>
  <p:tag name="FONTSIZE" val="24"/>
  <p:tag name="BULLETTYPE" val="ppBulletArabicPeriod"/>
  <p:tag name="ANSWERTEXT" val="a.  organization of workers who tried to improve pay and working conditions for members&#10;b.  collection of workers who appealed to the courts and police for assistance against employers&#10;c.  group of workers who arrived from poor countries and were willing to work for low pay&#10;d.  alliance of workers who wanted to prevent their employers from competing with other manufacturers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1"/>
  <p:tag name="SLIDEGUID" val="3B155A3AA79A45E0BD547B2DE52B34C0"/>
  <p:tag name="QUESTIONALIAS" val="30. What happened to workers in the textile industry as a result of Francis Cabot Lowell’s introduction of a new system?"/>
  <p:tag name="ANSWERSALIAS" val="a.  Many mill workers were laid off because Lowell’s power loom did the work of two different types of machine.|smicln|b.  Investors were hesitant to provide financial support because they did not believe that the power loom would be successful.|smicln|c.  Male mill workers came to resent female mill workers because Lowell paid women more than he paid men.|smicln|d.  More women became mill workers because of the opportunity to earn better wages than most available jobs."/>
  <p:tag name="VALUES" val="Incorrect|smicln|Incorrect|smicln|Incorrect|smicln|Correct"/>
  <p:tag name="RESPONSESGATHER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3"/>
  <p:tag name="FONTSIZE" val="18"/>
  <p:tag name="BULLETTYPE" val="ppBulletArabicPeriod"/>
  <p:tag name="ANSWERTEXT" val="a.  Many mill workers were laid off because Lowell’s power loom did the work of two different types of machine.&#10;b.  Investors were hesitant to provide financial support because they did not believe that the power loom would be successful.&#10;c.  Male mill workers came to resent female mill workers because Lowell paid women more than he paid men.&#10;d.  More women became mill workers because of the opportunity to earn better wages than most available jobs.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9174D6D9C0047AD99F14433C9066B24"/>
  <p:tag name="SLIDEID" val="59174D6D9C0047AD99F14433C9066B2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QUESTIONALIAS" val="8. In the mid-1800s, most of America’s industry was located in the"/>
  <p:tag name="ANSWERSALIAS" val="a.  Northeast.|smicln|b.  South|smicln|c.  West.|smicln|d.  Midwest."/>
  <p:tag name="VALUES" val="Correct|smicln|Incorrect|smicln|Incorrect|smicln|Incorrect"/>
  <p:tag name="RESPONSESGATHERED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7"/>
  <p:tag name="FONTSIZE" val="28"/>
  <p:tag name="BULLETTYPE" val="ppBulletArabicPeriod"/>
  <p:tag name="ANSWERTEXT" val="a.  Northeast.&#10;b.  South&#10;c.  West.&#10;d.  Midwest."/>
  <p:tag name="OLDNUMANSWER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2"/>
  <p:tag name="SLIDEGUID" val="21C973EF6FD044FF9301F18383881BF2"/>
  <p:tag name="VALUES" val="Correct|smicln|Incorrect|smicln|Incorrect|smicln|Incorrect"/>
  <p:tag name="QUESTIONALIAS" val="14. How did the Transportation Revolution affect America’s farming industry?"/>
  <p:tag name="ANSWERSALIAS" val="a.Settlers plowed up prairies and cut down trees to make farmland out of the Midwest.|smicln|b.Farmers were forced to sell their New England farms to logging companies that needed to plant trees.|smicln|c.Farmers were required to give up portions of their fields out West to make way for new railroad lines.|smicln|d.New steel equipment and machinery put many family farmers out of work."/>
  <p:tag name="RESPONSESGATHER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13"/>
  <p:tag name="SLIDEGUID" val="118DA8B913684E54BC6EB88ED450EBEF"/>
  <p:tag name="VALUES" val="Incorrect|smicln|Correct|smicln|Incorrect|smicln|Incorrect|smicln|No Value|smicln|No Value|smicln|No Value"/>
  <p:tag name="QUESTIONALIAS" val=" 35. What was one argument given by Secretary of the Treasury Albert Gallatin about why there were so few factories in the United States?"/>
  <p:tag name="ANSWERSALIAS" val="a.  Urban areas were too messy to attract American workers from rural areas.|smicln|b.  There was a high availability of farmland in the United States.|smicln|c.  American factory workers were willing to work for low pay.|smicln|d.  The United States could not support industries such as iron production."/>
  <p:tag name="RESPONSESGATHER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83"/>
  <p:tag name="FONTSIZE" val="22"/>
  <p:tag name="BULLETTYPE" val="ppBulletArabicPeriod"/>
  <p:tag name="ANSWERTEXT" val="a.  Urban areas were too messy to attract American workers from rural areas.&#10;b.  There was a high availability of farmland in the United States.&#10;c.  American factory workers were willing to work for low pay.&#10;d.  The United States could not support industries such as iron production."/>
  <p:tag name="OLDNUMANSWERS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6"/>
  <p:tag name="SLIDEGUID" val="69252C4FF5F04C4EAF7CCA8D7773FE3A"/>
  <p:tag name="QUESTIONALIAS" val="23. What main benefit did the Transportation Revolution bring to trade?"/>
  <p:tag name="ANSWERSALIAS" val="a.  It provided more jobs for American workers.|smicln|b.  It enabled goods to travel quickly across the United States.|smicln|c.  It made the public more interested in cross-country travel.|smicln|d.  It made foreign countries less willing to trade with the United States."/>
  <p:tag name="VALUES" val="Incorrect|smicln|Correct|smicln|Incorrect|smicln|Incorrect"/>
  <p:tag name="RESPONSESGATHERED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2"/>
  <p:tag name="FONTSIZE" val="26"/>
  <p:tag name="BULLETTYPE" val="ppBulletArabicPeriod"/>
  <p:tag name="ANSWERTEXT" val="a.  It provided more jobs for American workers.&#10;b.  It enabled goods to travel quickly across the United States.&#10;c.  It made the public more interested in cross-country travel.&#10;d.  It made foreign countries less willing to trade with the United States."/>
  <p:tag name="OLDNUMANSWERS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8"/>
  <p:tag name="SLIDEGUID" val="95C0029C4BEA4A3C8E67DAD674210FE2"/>
  <p:tag name="QUESTIONALIAS" val="26. Why were most early strikes by union members unsuccessful?"/>
  <p:tag name="ANSWERSALIAS" val="a.  They did not make clear demands to managers.|smicln|b.  Workplace conditions were not very bad.|smicln|c.  The courts and the police did not take their side.|smicln|d.  They had not formed an alliance with craftspeople."/>
  <p:tag name="VALUES" val="Incorrect|smicln|Incorrect|smicln|Correct|smicln|Incorrect"/>
  <p:tag name="RESPONSESGATHER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02"/>
  <p:tag name="FONTSIZE" val="28"/>
  <p:tag name="BULLETTYPE" val="ppBulletArabicPeriod"/>
  <p:tag name="ANSWERTEXT" val="a.  They did not make clear demands to managers.&#10;b.  Workplace conditions were not very bad.&#10;c.  The courts and the police did not take their side.&#10;d.  They had not formed an alliance with craftspeople."/>
  <p:tag name="OLDNUMANSWER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6"/>
  <p:tag name="FONTSIZE" val="26"/>
  <p:tag name="BULLETTYPE" val="ppBulletArabicPeriod"/>
  <p:tag name="ANSWERTEXT" val="a.Settlers plowed up prairies and cut down trees to make farmland out of the Midwest.&#10;b.Farmers were forced to sell their New England farms to logging companies that needed to plant trees.&#10;c.Farmers were required to give up portions of their fields out West to make way for new railroad lines.&#10;d.New steel equipment and machinery put many family farmers out of work."/>
  <p:tag name="OLDNUMANSWER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27E6EBF978340CEA69DDE23E349E512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SLIDEORDER" val="4"/>
  <p:tag name="SLIDEGUID" val="A023C6D1330442CB9E9BE5F9C18D8CBC"/>
  <p:tag name="VALUES" val="Incorrect|smicln|Correct|smicln|Incorrect|smicln|Incorrect"/>
  <p:tag name="QUESTIONALIAS" val="17. What challenges did engineers and mechanics face while building railroads?"/>
  <p:tag name="ANSWERSALIAS" val="a.  The American public was not interested in railroads.|smicln|b.  The railroads had to pass through mountains and rivers.|smicln|c.  Locomotives usually broke down before arriving at their destinations.|smicln|d.  Engineers did not have the necessary materials to build railroads.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61"/>
  <p:tag name="FONTSIZE" val="22"/>
  <p:tag name="BULLETTYPE" val="ppBulletArabicPeriod"/>
  <p:tag name="ANSWERTEXT" val="a.  The American public was not interested in railroads.&#10;b.  The railroads had to pass through mountains and rivers.&#10;c.  Locomotives usually broke down before arriving at their destinations.&#10;d.  Engineers did not have the necessary materials to build railroads."/>
  <p:tag name="OLDNUMANSWERS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790</Words>
  <Application>Microsoft Office PowerPoint</Application>
  <PresentationFormat>On-screen Show (4:3)</PresentationFormat>
  <Paragraphs>108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The tools used to produce items or to do work are known as</vt:lpstr>
      <vt:lpstr>Gibbons v. Ogden was a Supreme Court case that decided ………?</vt:lpstr>
      <vt:lpstr>How did the Transportation Revolution affect America’s farming industry?</vt:lpstr>
      <vt:lpstr>What challenges did engineers and mechanics face while building railroads?</vt:lpstr>
      <vt:lpstr>How did the water frame revolutionize the production of cloth?</vt:lpstr>
      <vt:lpstr>What communication system, featuring different combinations of dots and dashes to represent letters, was developed by Alfred Lewis Vail?</vt:lpstr>
      <vt:lpstr> Why were more American textile mills built in the North than in the South?</vt:lpstr>
      <vt:lpstr>Steel is made through a process called smelting, which means</vt:lpstr>
      <vt:lpstr>The “Rhode Island system” was Samuel Slater’s strategy of….?  </vt:lpstr>
      <vt:lpstr>What was Eli Whitney’s influence on American manufacturing?</vt:lpstr>
      <vt:lpstr>Who was the man responsible for bringing new textile machines to the United States?</vt:lpstr>
      <vt:lpstr>How did technological developments during the Industrial Revolution enable people to build factories almost anywhere?</vt:lpstr>
      <vt:lpstr>Why was the steamboat well suited to river travel?</vt:lpstr>
      <vt:lpstr>The telegraph was significant because it</vt:lpstr>
      <vt:lpstr>Why did companies build their factories closer to cities and transportation centers in the mid-1800s?</vt:lpstr>
      <vt:lpstr>What did textile manufacturers do to keep the costs of running a mill low?</vt:lpstr>
      <vt:lpstr>French writer Alexis de Tocqueville said that the contributions made by the Industrial Revolution made American life more….?</vt:lpstr>
      <vt:lpstr>Two new forms of transportation invented during the Transportation Revolution were the….?</vt:lpstr>
      <vt:lpstr> How did the War of 1812 help American manufacturing?  </vt:lpstr>
      <vt:lpstr>In the mid-1800s, companies began to mass-produce earlier inventions. What effect did this have on families?</vt:lpstr>
      <vt:lpstr>The Industrial Revolution is best defined as a</vt:lpstr>
      <vt:lpstr>What did the Supreme Court decide in the case of Gibbons v. Ogden?</vt:lpstr>
      <vt:lpstr>Coal was a more appealing fuel source than wood because it</vt:lpstr>
      <vt:lpstr> Why were changes to manufacturing needed in the mid-1700s?</vt:lpstr>
      <vt:lpstr>How did the inventions of the plow and the reaper help the farming industry?</vt:lpstr>
      <vt:lpstr>What was a trade union?  </vt:lpstr>
      <vt:lpstr>What happened to workers in the textile industry as a result of Francis Cabot Lowell’s introduction of a new system?</vt:lpstr>
      <vt:lpstr>In the mid-1800s, most of America’s industry was located in the…?</vt:lpstr>
      <vt:lpstr> What was one argument given by Secretary of the Treasury Albert Gallatin about why there were so few factories in the United States?</vt:lpstr>
      <vt:lpstr>What main benefit did the Transportation Revolution bring to trade?</vt:lpstr>
      <vt:lpstr>Why were most early strikes by union members unsuccessful?</vt:lpstr>
      <vt:lpstr>Slide 33</vt:lpstr>
      <vt:lpstr>Slide 34</vt:lpstr>
      <vt:lpstr>Slide 35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 the mid-1800s, companies began to mass-produce earlier inventions. What effect did this have on families?</dc:title>
  <dc:creator>Lake Shore Schools</dc:creator>
  <cp:lastModifiedBy>bwilson</cp:lastModifiedBy>
  <cp:revision>304</cp:revision>
  <dcterms:created xsi:type="dcterms:W3CDTF">2014-03-27T16:31:45Z</dcterms:created>
  <dcterms:modified xsi:type="dcterms:W3CDTF">2017-03-15T12:50:49Z</dcterms:modified>
</cp:coreProperties>
</file>