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316" r:id="rId2"/>
    <p:sldId id="324" r:id="rId3"/>
    <p:sldId id="298" r:id="rId4"/>
    <p:sldId id="296" r:id="rId5"/>
    <p:sldId id="323" r:id="rId6"/>
    <p:sldId id="300" r:id="rId7"/>
    <p:sldId id="309" r:id="rId8"/>
    <p:sldId id="277" r:id="rId9"/>
    <p:sldId id="312" r:id="rId10"/>
    <p:sldId id="306" r:id="rId11"/>
    <p:sldId id="320" r:id="rId12"/>
    <p:sldId id="313" r:id="rId13"/>
    <p:sldId id="289" r:id="rId14"/>
    <p:sldId id="314" r:id="rId15"/>
    <p:sldId id="292" r:id="rId16"/>
    <p:sldId id="325" r:id="rId17"/>
    <p:sldId id="299" r:id="rId18"/>
    <p:sldId id="301" r:id="rId19"/>
    <p:sldId id="294" r:id="rId20"/>
    <p:sldId id="319" r:id="rId21"/>
    <p:sldId id="321" r:id="rId22"/>
    <p:sldId id="269" r:id="rId23"/>
    <p:sldId id="318" r:id="rId24"/>
    <p:sldId id="322" r:id="rId25"/>
    <p:sldId id="274" r:id="rId26"/>
    <p:sldId id="308" r:id="rId27"/>
    <p:sldId id="286" r:id="rId28"/>
    <p:sldId id="315" r:id="rId29"/>
    <p:sldId id="328" r:id="rId30"/>
    <p:sldId id="270" r:id="rId31"/>
    <p:sldId id="291" r:id="rId32"/>
    <p:sldId id="284" r:id="rId33"/>
    <p:sldId id="295" r:id="rId34"/>
    <p:sldId id="327" r:id="rId35"/>
    <p:sldId id="283" r:id="rId36"/>
    <p:sldId id="304" r:id="rId37"/>
    <p:sldId id="32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Ch. 17</a:t>
            </a:r>
          </a:p>
          <a:p>
            <a:pPr algn="ctr"/>
            <a:r>
              <a:rPr lang="en-US" sz="4000" dirty="0" smtClean="0"/>
              <a:t>Reconstruction of the South</a:t>
            </a:r>
            <a:endParaRPr lang="en-US" sz="4000" dirty="0"/>
          </a:p>
        </p:txBody>
      </p:sp>
      <p:pic>
        <p:nvPicPr>
          <p:cNvPr id="59394" name="Picture 2" descr="Image result for abe linco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Hiram Revels was the first African American to hold which post?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30480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U.S. </a:t>
            </a:r>
          </a:p>
          <a:p>
            <a:pPr algn="ctr"/>
            <a:r>
              <a:rPr lang="en-US" sz="4400" dirty="0" smtClean="0"/>
              <a:t>Senator</a:t>
            </a:r>
          </a:p>
        </p:txBody>
      </p:sp>
      <p:pic>
        <p:nvPicPr>
          <p:cNvPr id="56322" name="Picture 2" descr="http://theresourcefulceo.com/wp-content/uploads/2016/02/Senator_H._R._Revels_Boston_Public_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257799" cy="5715000"/>
          </a:xfrm>
          <a:prstGeom prst="rect">
            <a:avLst/>
          </a:prstGeom>
          <a:noFill/>
        </p:spPr>
      </p:pic>
      <p:pic>
        <p:nvPicPr>
          <p:cNvPr id="56324" name="Picture 4" descr="http://vignette3.wikia.nocookie.net/genealogy/images/a/a7/Us_senate_seal.png/revision/latest?cb=2007110507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81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Why did Southern governments believe they were justified in passing the Black Codes?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They believed government was intended for </a:t>
            </a:r>
            <a:r>
              <a:rPr lang="en-US" sz="4000" dirty="0" smtClean="0">
                <a:solidFill>
                  <a:schemeClr val="bg1"/>
                </a:solidFill>
              </a:rPr>
              <a:t>white men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only</a:t>
            </a:r>
            <a:r>
              <a:rPr lang="en-US" sz="4000" dirty="0" smtClean="0"/>
              <a:t> and not African Americans.</a:t>
            </a:r>
          </a:p>
        </p:txBody>
      </p:sp>
      <p:pic>
        <p:nvPicPr>
          <p:cNvPr id="6146" name="Picture 2" descr="http://www.snopes.com/wordpress/wp-content/uploads/2016/03/make-america-white-aga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33031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order to limit the civil rights of freed African Americans.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Why did Southern governments pass the Black Codes?</a:t>
            </a:r>
            <a:endParaRPr lang="en-US" sz="3600" dirty="0"/>
          </a:p>
        </p:txBody>
      </p:sp>
      <p:pic>
        <p:nvPicPr>
          <p:cNvPr id="12292" name="Picture 4" descr="https://s-media-cache-ak0.pinimg.com/736x/d8/bd/39/d8bd39d82aebbdfa922165d4dd904e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90600"/>
            <a:ext cx="1676400" cy="1826034"/>
          </a:xfrm>
          <a:prstGeom prst="rect">
            <a:avLst/>
          </a:prstGeom>
          <a:noFill/>
        </p:spPr>
      </p:pic>
      <p:pic>
        <p:nvPicPr>
          <p:cNvPr id="21512" name="Picture 8" descr="Image result for list of black co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19200"/>
            <a:ext cx="3276600" cy="4360494"/>
          </a:xfrm>
          <a:prstGeom prst="rect">
            <a:avLst/>
          </a:prstGeom>
          <a:noFill/>
        </p:spPr>
      </p:pic>
      <p:pic>
        <p:nvPicPr>
          <p:cNvPr id="21514" name="Picture 10" descr="Image result for whites o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3352800"/>
            <a:ext cx="2619375" cy="1743076"/>
          </a:xfrm>
          <a:prstGeom prst="rect">
            <a:avLst/>
          </a:prstGeom>
          <a:noFill/>
        </p:spPr>
      </p:pic>
      <p:pic>
        <p:nvPicPr>
          <p:cNvPr id="21516" name="Picture 12" descr="Image result for whites on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0"/>
            <a:ext cx="2619375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was the Ku Klux Klan able to obtain a great deal of power in the South before 1870?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Local governments did not do much to stop the violence of the group.</a:t>
            </a:r>
          </a:p>
        </p:txBody>
      </p:sp>
      <p:pic>
        <p:nvPicPr>
          <p:cNvPr id="3074" name="Picture 2" descr="https://encrypted-tbn0.gstatic.com/images?q=tbn:ANd9GcTBqMB7PkAiXr5edx3frBo-Ox52ePN6JENjPW75_YqKdNKax1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33800"/>
            <a:ext cx="2057400" cy="1907291"/>
          </a:xfrm>
          <a:prstGeom prst="rect">
            <a:avLst/>
          </a:prstGeom>
          <a:noFill/>
        </p:spPr>
      </p:pic>
      <p:pic>
        <p:nvPicPr>
          <p:cNvPr id="3076" name="Picture 4" descr="http://www.americanyawp.com/text/wp-content/uploads/Visit_of_the_Ku-Klux_1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44186" cy="2667000"/>
          </a:xfrm>
          <a:prstGeom prst="rect">
            <a:avLst/>
          </a:prstGeom>
          <a:noFill/>
        </p:spPr>
      </p:pic>
      <p:pic>
        <p:nvPicPr>
          <p:cNvPr id="3078" name="Picture 6" descr="http://image.slidesharecdn.com/reconstructioninthesouth-slideshare-130206141217-phpapp02/95/reconstruction-in-the-south-us-history-10-638.jpg?cb=13749823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3958263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did the Wade-Davis Bill differ from Lincoln’s Ten Percent Plan?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Wade-Davis Bill required that a majority of southern males take an oath of loyalty.</a:t>
            </a:r>
          </a:p>
        </p:txBody>
      </p:sp>
      <p:pic>
        <p:nvPicPr>
          <p:cNvPr id="11266" name="Picture 2" descr="http://images.slideplayer.com/14/4281397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5994397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3962400"/>
            <a:ext cx="594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1600200"/>
            <a:ext cx="464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9000" t="15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was President Andrew Johnson’s plan for wealthy southerners and former Confederate officials?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3434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grant them amnesty through presidential pardons.</a:t>
            </a:r>
            <a:endParaRPr lang="en-US" sz="4000" dirty="0"/>
          </a:p>
        </p:txBody>
      </p:sp>
      <p:pic>
        <p:nvPicPr>
          <p:cNvPr id="5124" name="Picture 4" descr="http://jurist.org/feature/potus_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1828799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12000" r="2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was Lincoln’s main vision for Reconstruction?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2286001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reunite the nation as quickly and painlessly as possible.</a:t>
            </a:r>
          </a:p>
        </p:txBody>
      </p:sp>
      <p:pic>
        <p:nvPicPr>
          <p:cNvPr id="1026" name="Picture 2" descr="http://static.wixstatic.com/media/650301_b6ecb113dcb256d6c4dfcbd8568915b7.png_srz_335_340_85_22_0.50_1.20_0.00_pn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1359">
            <a:off x="3238551" y="2625625"/>
            <a:ext cx="2397358" cy="243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did the verdict in </a:t>
            </a:r>
            <a:r>
              <a:rPr lang="en-US" sz="3600" i="1" dirty="0" err="1" smtClean="0"/>
              <a:t>Plessy</a:t>
            </a:r>
            <a:r>
              <a:rPr lang="en-US" sz="3600" dirty="0" smtClean="0"/>
              <a:t> v. </a:t>
            </a:r>
            <a:r>
              <a:rPr lang="en-US" sz="3600" i="1" dirty="0" smtClean="0"/>
              <a:t>Ferguson </a:t>
            </a:r>
            <a:r>
              <a:rPr lang="en-US" sz="3600" dirty="0" smtClean="0"/>
              <a:t>establish?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343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legalized segregation as long as “separate-but-equal” facilities were provided.</a:t>
            </a:r>
            <a:endParaRPr lang="en-US" sz="4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Who were the Redeemers?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Democrats who brought their party back to power in the South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Image result for late 1800s southern democratic redeem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did President Johnson decided to reject the Freedmen’s Bureau?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He determined the Bureau to be unconstitutional.</a:t>
            </a:r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4057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northern-born Republican office-holders in the South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Whom did white southerners call “carpetbaggers”?</a:t>
            </a:r>
          </a:p>
        </p:txBody>
      </p:sp>
      <p:pic>
        <p:nvPicPr>
          <p:cNvPr id="2050" name="Picture 2" descr="http://www.politicsnc.com/wp-content/uploads/2013/07/carpetbagger-and-scalawag-e1373382478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63422"/>
            <a:ext cx="2819400" cy="4304744"/>
          </a:xfrm>
          <a:prstGeom prst="rect">
            <a:avLst/>
          </a:prstGeom>
          <a:noFill/>
        </p:spPr>
      </p:pic>
      <p:pic>
        <p:nvPicPr>
          <p:cNvPr id="2052" name="Picture 4" descr="http://4.bp.blogspot.com/-RzXe8inZyAM/UxShNlmiidI/AAAAAAAABts/PAmWHrQynJ4/s1600/chris_carpetbagg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810000" cy="4457700"/>
          </a:xfrm>
          <a:prstGeom prst="rect">
            <a:avLst/>
          </a:prstGeom>
          <a:noFill/>
        </p:spPr>
      </p:pic>
      <p:pic>
        <p:nvPicPr>
          <p:cNvPr id="2054" name="Picture 6" descr="http://res.cloudinary.com/trs/image/upload/v1428561129/carpetbagger-024_ynvu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95600"/>
            <a:ext cx="2173058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order to protect the Civil Rights Act from being overturned by the South.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Why did Republicans propose the 14th Amendment </a:t>
            </a:r>
            <a:r>
              <a:rPr lang="en-US" sz="3600" b="1" dirty="0" smtClean="0"/>
              <a:t>before</a:t>
            </a:r>
            <a:r>
              <a:rPr lang="en-US" sz="3600" dirty="0" smtClean="0"/>
              <a:t> southern states were readmitted to the Union?</a:t>
            </a:r>
            <a:endParaRPr lang="en-US" sz="3600" dirty="0"/>
          </a:p>
        </p:txBody>
      </p:sp>
      <p:pic>
        <p:nvPicPr>
          <p:cNvPr id="8194" name="Picture 2" descr="http://pseudolaw.com/wp-content/uploads/2015/03/14th-amendment-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352800" cy="2514600"/>
          </a:xfrm>
          <a:prstGeom prst="rect">
            <a:avLst/>
          </a:prstGeom>
          <a:noFill/>
        </p:spPr>
      </p:pic>
      <p:pic>
        <p:nvPicPr>
          <p:cNvPr id="8196" name="Picture 4" descr="http://rlv.zcache.com/the_14th_amendment_poster-ra1638d40b8874ff6a2ca2d699a6efee9_wvk_8byvr_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276600" cy="3276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Fourteenth Amendment defined who could be considered a U.S. citizen. Which group did the Amendment exclude from U.S. citizenship?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150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Native Americans</a:t>
            </a:r>
          </a:p>
        </p:txBody>
      </p:sp>
      <p:pic>
        <p:nvPicPr>
          <p:cNvPr id="5124" name="Picture 4" descr="http://www.brushbucktours.com/wp-content/uploads/2015/02/native-americans-in-grand-teton-national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256" y="2286000"/>
            <a:ext cx="5144744" cy="3442324"/>
          </a:xfrm>
          <a:prstGeom prst="rect">
            <a:avLst/>
          </a:prstGeom>
          <a:noFill/>
        </p:spPr>
      </p:pic>
      <p:pic>
        <p:nvPicPr>
          <p:cNvPr id="5130" name="Picture 10" descr="https://upload.wikimedia.org/wikipedia/commons/a/a1/Collage_showing_cultural_assimilation_of_Native_Americ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5227"/>
            <a:ext cx="3962400" cy="51127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were the reasons behind the creation of the Ku Klux Klan in 1866?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expansion of suffrage rights, </a:t>
            </a:r>
            <a:r>
              <a:rPr lang="en-US" sz="1400" dirty="0" smtClean="0"/>
              <a:t>(The right to vote), </a:t>
            </a:r>
            <a:r>
              <a:rPr lang="en-US" sz="4400" dirty="0" smtClean="0"/>
              <a:t>to include African Americans.</a:t>
            </a:r>
            <a:endParaRPr lang="en-US" sz="4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How did Reconstruction affect the social structure of the South?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African Americans began to demand the same economic and political rights as whites.</a:t>
            </a:r>
          </a:p>
        </p:txBody>
      </p:sp>
      <p:pic>
        <p:nvPicPr>
          <p:cNvPr id="9218" name="Picture 2" descr="https://s-media-cache-ak0.pinimg.com/736x/16/62/0a/16620a78681f99c8242cacf7c46193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5562600" cy="4420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5638800"/>
            <a:ext cx="7028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used violence and terror.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did members of the Ku Klux Klan demonstrate their anger towards African Americans?</a:t>
            </a:r>
          </a:p>
        </p:txBody>
      </p:sp>
      <p:pic>
        <p:nvPicPr>
          <p:cNvPr id="4098" name="Picture 2" descr="https://s-media-cache-ak0.pinimg.com/236x/23/02/60/230260c652852c015b199bb3d1239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2247900" cy="2886076"/>
          </a:xfrm>
          <a:prstGeom prst="rect">
            <a:avLst/>
          </a:prstGeom>
          <a:noFill/>
        </p:spPr>
      </p:pic>
      <p:pic>
        <p:nvPicPr>
          <p:cNvPr id="4100" name="Picture 4" descr="http://cinema10.com.br/upload/filmes/filmes_7941_Nasciment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762500" cy="3219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39999">
              <a:srgbClr val="0070C0"/>
            </a:gs>
            <a:gs pos="70000">
              <a:schemeClr val="tx2">
                <a:lumMod val="60000"/>
                <a:lumOff val="40000"/>
              </a:schemeClr>
            </a:gs>
            <a:gs pos="88000">
              <a:srgbClr val="7005D4"/>
            </a:gs>
            <a:gs pos="100000">
              <a:srgbClr val="8C3D9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/>
              <a:t>set of laws that limited the freedom and rights of African Americans were….?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7172" y="6019800"/>
            <a:ext cx="4211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Black Codes </a:t>
            </a:r>
            <a:endParaRPr lang="en-US" sz="4400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1447801"/>
            <a:ext cx="1752600" cy="1752600"/>
          </a:xfrm>
          <a:prstGeom prst="rect">
            <a:avLst/>
          </a:prstGeom>
          <a:noFill/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2196765" cy="2133600"/>
          </a:xfrm>
          <a:prstGeom prst="rect">
            <a:avLst/>
          </a:prstGeom>
          <a:noFill/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2196765" cy="2133600"/>
          </a:xfrm>
          <a:prstGeom prst="rect">
            <a:avLst/>
          </a:prstGeom>
          <a:noFill/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2196765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did the sharecropping system limit opportunities for African Americans to own farms and property?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Most sharecroppers lived in a cycle of debt, first buying goods on credit and then failing to make much money selling their crops</a:t>
            </a:r>
            <a:endParaRPr lang="en-US" sz="4000" dirty="0"/>
          </a:p>
        </p:txBody>
      </p:sp>
      <p:pic>
        <p:nvPicPr>
          <p:cNvPr id="2052" name="Picture 4" descr="http://www.georgiaencyclopedia.org/sites/default/files/styles/article-gallery/public/m-10401.jpg?itok=p5y-gr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267200" cy="3200400"/>
          </a:xfrm>
          <a:prstGeom prst="rect">
            <a:avLst/>
          </a:prstGeom>
          <a:noFill/>
        </p:spPr>
      </p:pic>
      <p:pic>
        <p:nvPicPr>
          <p:cNvPr id="2054" name="Picture 6" descr="http://helloearth.info/rileyconnection/sharecropper/sharecroppers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4406346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92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law passed by Congress, gave African Americans the same legal rights as white Americans?</a:t>
            </a: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34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Civil Rights Act of 1866</a:t>
            </a:r>
            <a:endParaRPr lang="en-US" sz="4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211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Cotton Industry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industry jobs, offered many southern workers an alternative to farming in the late 1800s?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provided African Americans with a future free from slavery.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What did ratification of the Thirteenth Amendment mean for African Americans?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1865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114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2017 &amp; beyond</a:t>
            </a:r>
            <a:endParaRPr lang="en-US" dirty="0"/>
          </a:p>
        </p:txBody>
      </p:sp>
      <p:pic>
        <p:nvPicPr>
          <p:cNvPr id="52226" name="Picture 2" descr="Image result for when was the 13th amendment pas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2971800" cy="3007178"/>
          </a:xfrm>
          <a:prstGeom prst="rect">
            <a:avLst/>
          </a:prstGeom>
          <a:noFill/>
        </p:spPr>
      </p:pic>
      <p:pic>
        <p:nvPicPr>
          <p:cNvPr id="52228" name="Picture 4" descr="Image result for animated blacks of the fu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1295400"/>
            <a:ext cx="4572000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29000" y="411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established more schools and increased efforts to educate freed slaves.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did the Freedmen’s Bureau affect education for freed slaves in the South?</a:t>
            </a:r>
            <a:endParaRPr lang="en-US" sz="3600" dirty="0"/>
          </a:p>
        </p:txBody>
      </p:sp>
      <p:sp>
        <p:nvSpPr>
          <p:cNvPr id="15362" name="AutoShape 2" descr="Image result for schools for blacks after 18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Image result for schools for blacks after 1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590800" cy="2313921"/>
          </a:xfrm>
          <a:prstGeom prst="rect">
            <a:avLst/>
          </a:prstGeom>
          <a:noFill/>
        </p:spPr>
      </p:pic>
      <p:pic>
        <p:nvPicPr>
          <p:cNvPr id="15368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2704010" cy="2057400"/>
          </a:xfrm>
          <a:prstGeom prst="rect">
            <a:avLst/>
          </a:prstGeom>
          <a:noFill/>
        </p:spPr>
      </p:pic>
      <p:pic>
        <p:nvPicPr>
          <p:cNvPr id="15370" name="Picture 10" descr="Image result for schools for blacks after 18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24200"/>
            <a:ext cx="2462213" cy="2514600"/>
          </a:xfrm>
          <a:prstGeom prst="rect">
            <a:avLst/>
          </a:prstGeom>
          <a:noFill/>
        </p:spPr>
      </p:pic>
      <p:pic>
        <p:nvPicPr>
          <p:cNvPr id="15372" name="Picture 12" descr="Image result for schools for blacks after 18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1143001"/>
            <a:ext cx="3505200" cy="2404966"/>
          </a:xfrm>
          <a:prstGeom prst="rect">
            <a:avLst/>
          </a:prstGeom>
          <a:noFill/>
        </p:spPr>
      </p:pic>
      <p:pic>
        <p:nvPicPr>
          <p:cNvPr id="11" name="Picture 6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295400"/>
            <a:ext cx="36576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8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regulations that forced segregation/separation of blacks and whites were known as….?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715000"/>
            <a:ext cx="4419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Jim Crow Laws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4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set of laws that divided the South into five districts under military control were the…?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5410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Reconstruction Acts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the farming system used in the South in which a worker farms the land and gives the landowner a portion of the crop as payment for rent</a:t>
            </a:r>
          </a:p>
          <a:p>
            <a:pPr algn="ctr"/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57150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Sharecropping</a:t>
            </a:r>
            <a:endParaRPr lang="en-US" sz="4400" dirty="0"/>
          </a:p>
        </p:txBody>
      </p:sp>
      <p:pic>
        <p:nvPicPr>
          <p:cNvPr id="48130" name="Picture 2" descr="http://shrbeta.brack.net/wp-content/uploads/2015/03/15.0306.halecou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810000" cy="2692401"/>
          </a:xfrm>
          <a:prstGeom prst="rect">
            <a:avLst/>
          </a:prstGeom>
          <a:noFill/>
        </p:spPr>
      </p:pic>
      <p:pic>
        <p:nvPicPr>
          <p:cNvPr id="48132" name="Picture 4" descr="http://admin.bhbl.neric.org/~mmosall/ushistory/topics/Sharecrop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4038600" cy="3084600"/>
          </a:xfrm>
          <a:prstGeom prst="rect">
            <a:avLst/>
          </a:prstGeom>
          <a:noFill/>
        </p:spPr>
      </p:pic>
      <p:pic>
        <p:nvPicPr>
          <p:cNvPr id="48134" name="Picture 6" descr="http://georgiainfo.galileo.usg.edu/gastudiesimages/Sharecropper-Tenant%20Farmer%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419600"/>
            <a:ext cx="2562225" cy="1379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14000" r="-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main goal of Reconstruction was to …..?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readmit the former Confederate states into the Union.. </a:t>
            </a:r>
          </a:p>
        </p:txBody>
      </p:sp>
      <p:sp>
        <p:nvSpPr>
          <p:cNvPr id="4" name="Circular Arrow 3"/>
          <p:cNvSpPr/>
          <p:nvPr/>
        </p:nvSpPr>
        <p:spPr>
          <a:xfrm rot="13566757">
            <a:off x="2600344" y="3846519"/>
            <a:ext cx="971777" cy="762000"/>
          </a:xfrm>
          <a:prstGeom prst="circularArrow">
            <a:avLst>
              <a:gd name="adj1" fmla="val 12500"/>
              <a:gd name="adj2" fmla="val 1942724"/>
              <a:gd name="adj3" fmla="val 20457681"/>
              <a:gd name="adj4" fmla="val 10499142"/>
              <a:gd name="adj5" fmla="val 12500"/>
            </a:avLst>
          </a:prstGeom>
          <a:solidFill>
            <a:srgbClr val="FFFF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rot="4756342">
            <a:off x="7541185" y="2811996"/>
            <a:ext cx="926342" cy="762000"/>
          </a:xfrm>
          <a:prstGeom prst="circularArrow">
            <a:avLst/>
          </a:prstGeom>
          <a:solidFill>
            <a:srgbClr val="FFFF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Why did the House of Representatives vote to impeach President Johnson in 1868?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president had fired a cabinet official without Senate approval.</a:t>
            </a:r>
          </a:p>
          <a:p>
            <a:pPr algn="ctr"/>
            <a:endParaRPr lang="en-US" sz="4400" dirty="0"/>
          </a:p>
        </p:txBody>
      </p:sp>
      <p:pic>
        <p:nvPicPr>
          <p:cNvPr id="2050" name="Picture 2" descr="http://static.thefrisky.com/uploads/2012/08/17/catchphrase-tr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657600" cy="2743200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7467600" y="914400"/>
            <a:ext cx="1676400" cy="2362200"/>
          </a:xfrm>
          <a:prstGeom prst="wedgeEllipseCallout">
            <a:avLst>
              <a:gd name="adj1" fmla="val -76746"/>
              <a:gd name="adj2" fmla="val 47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But, you can’t do that!</a:t>
            </a:r>
            <a:endParaRPr lang="en-US" dirty="0"/>
          </a:p>
        </p:txBody>
      </p:sp>
      <p:pic>
        <p:nvPicPr>
          <p:cNvPr id="51204" name="Picture 4" descr="Image result for animated cabi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2707790" cy="2971800"/>
          </a:xfrm>
          <a:prstGeom prst="rect">
            <a:avLst/>
          </a:prstGeom>
          <a:noFill/>
        </p:spPr>
      </p:pic>
      <p:pic>
        <p:nvPicPr>
          <p:cNvPr id="11" name="Picture 6" descr="Image result for sad mou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429000"/>
            <a:ext cx="585531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name of the organization that provided assistance to all poor people living in the South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5146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</a:t>
            </a:r>
          </a:p>
          <a:p>
            <a:pPr algn="ctr"/>
            <a:r>
              <a:rPr lang="en-US" sz="4400" dirty="0" smtClean="0"/>
              <a:t>Freedmen’s </a:t>
            </a:r>
          </a:p>
          <a:p>
            <a:pPr algn="ctr"/>
            <a:r>
              <a:rPr lang="en-US" sz="4400" dirty="0" smtClean="0"/>
              <a:t>Bureau</a:t>
            </a:r>
            <a:endParaRPr lang="en-US" sz="4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24400"/>
            <a:ext cx="2913413" cy="2133600"/>
          </a:xfrm>
          <a:prstGeom prst="rect">
            <a:avLst/>
          </a:prstGeom>
          <a:noFill/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067" y="2667000"/>
            <a:ext cx="2617933" cy="2133600"/>
          </a:xfrm>
          <a:prstGeom prst="rect">
            <a:avLst/>
          </a:prstGeom>
          <a:noFill/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3302729" cy="2299526"/>
          </a:xfrm>
          <a:prstGeom prst="rect">
            <a:avLst/>
          </a:prstGeom>
          <a:noFill/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066800"/>
            <a:ext cx="3050933" cy="1584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1872, what change in southern state governments, brought about the end of many Reconstruction reforms?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Low-ranking former Confederates were permitted to hold public office.</a:t>
            </a:r>
            <a:endParaRPr lang="en-US" sz="4400" dirty="0"/>
          </a:p>
        </p:txBody>
      </p:sp>
      <p:pic>
        <p:nvPicPr>
          <p:cNvPr id="4100" name="Picture 4" descr="http://www.exposepubliccorruptors.org/sites/default/files/confederate_fla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381750" cy="3895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3429000"/>
            <a:ext cx="31242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Over!?</a:t>
            </a:r>
            <a:endParaRPr lang="en-US" sz="8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Fifteenth Amendment protected what right of African American men?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608855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right to Vote.</a:t>
            </a:r>
            <a:endParaRPr lang="en-US" sz="4400" dirty="0"/>
          </a:p>
        </p:txBody>
      </p:sp>
      <p:pic>
        <p:nvPicPr>
          <p:cNvPr id="6146" name="Picture 2" descr="https://c1.staticflickr.com/1/103/309306595_b6b35e9f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875769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did congressional Republicans think that passing the Fifteenth Amendment would help protect their Reconstruction plan?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African Americans would vote to support the plan.</a:t>
            </a:r>
          </a:p>
        </p:txBody>
      </p:sp>
      <p:pic>
        <p:nvPicPr>
          <p:cNvPr id="3074" name="Picture 2" descr="http://acb26d91ffd70289a984-9fe58673bddbc058b8f0b77e0094f82c.r48.cf2.rackcdn.com/C3778E7B-F3AA-4976-946C-88F6285A9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470400" cy="3352800"/>
          </a:xfrm>
          <a:prstGeom prst="rect">
            <a:avLst/>
          </a:prstGeom>
          <a:noFill/>
        </p:spPr>
      </p:pic>
      <p:pic>
        <p:nvPicPr>
          <p:cNvPr id="3076" name="Picture 4" descr="http://0d47eeef2abf05521f71-1e80f65b3c6327b7cb4b0619fd21f75b.r59.cf2.rackcdn.com/C1B0B69F-78F0-48D0-8CBE-53C372AE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034" y="1905000"/>
            <a:ext cx="4105965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forced legal separation of the races, introduced by Redeemer governments?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5562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Segregation</a:t>
            </a:r>
            <a:endParaRPr lang="en-US" sz="4400" dirty="0"/>
          </a:p>
        </p:txBody>
      </p:sp>
      <p:pic>
        <p:nvPicPr>
          <p:cNvPr id="2050" name="Picture 2" descr="http://farm3.staticflickr.com/2016/2223454066_e174eb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771900" cy="2628900"/>
          </a:xfrm>
          <a:prstGeom prst="rect">
            <a:avLst/>
          </a:prstGeom>
          <a:noFill/>
        </p:spPr>
      </p:pic>
      <p:pic>
        <p:nvPicPr>
          <p:cNvPr id="2052" name="Picture 4" descr="http://soulfulbeauty.com/images/news/184-big-1-12344583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133850" cy="1704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were the direct effects of the Compromise of 1877?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1816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removal of federal troops from the South.</a:t>
            </a:r>
          </a:p>
        </p:txBody>
      </p:sp>
      <p:pic>
        <p:nvPicPr>
          <p:cNvPr id="1026" name="Picture 2" descr="http://www.sonofthesouth.net/leefoundation/march-sea/sherman-atla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556375" cy="4169625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3657600" y="2514600"/>
            <a:ext cx="1066800" cy="762000"/>
          </a:xfrm>
          <a:prstGeom prst="wedgeEllipseCallout">
            <a:avLst>
              <a:gd name="adj1" fmla="val 46514"/>
              <a:gd name="adj2" fmla="val 7821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Let’s head back North</a:t>
            </a:r>
            <a:endParaRPr lang="en-US" sz="9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political group that wanted the federal government to become more involved in Reconstruction was….?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920786" y="6096000"/>
            <a:ext cx="5809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The Radical Republicans </a:t>
            </a:r>
            <a:endParaRPr lang="en-US" sz="4400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2735383" cy="2133600"/>
          </a:xfrm>
          <a:prstGeom prst="rect">
            <a:avLst/>
          </a:prstGeom>
          <a:noFill/>
        </p:spPr>
      </p:pic>
      <p:pic>
        <p:nvPicPr>
          <p:cNvPr id="3086" name="Picture 14" descr="Image result for republican eleph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28800"/>
            <a:ext cx="5184775" cy="42515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did many Republican Congress members disagree with Lincoln’s 10% Plan for Reconstruction?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They thought it would take more to restore the Union than for southern states to swear an oath of loyalty.</a:t>
            </a:r>
          </a:p>
        </p:txBody>
      </p:sp>
      <p:pic>
        <p:nvPicPr>
          <p:cNvPr id="10242" name="Picture 2" descr="http://education-portal.com/cimages/videopreview/videopreview-small/president-andrew-johnson-attempts-to-continue-lincolns-reconstruction-plan-3_1012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655027" cy="238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2895600" cy="1777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4" name="Picture 16" descr="Image result for 10%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95400"/>
            <a:ext cx="1219200" cy="1219200"/>
          </a:xfrm>
          <a:prstGeom prst="rect">
            <a:avLst/>
          </a:prstGeom>
          <a:noFill/>
        </p:spPr>
      </p:pic>
      <p:pic>
        <p:nvPicPr>
          <p:cNvPr id="32770" name="Picture 2" descr="Image result for animated &quot;is that all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752600"/>
            <a:ext cx="4330491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</TotalTime>
  <Words>837</Words>
  <Application>Microsoft Office PowerPoint</Application>
  <PresentationFormat>On-screen Show (4:3)</PresentationFormat>
  <Paragraphs>81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The regulations that forced segregation/separation of blacks and whites were known as….?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bwilson</cp:lastModifiedBy>
  <cp:revision>491</cp:revision>
  <dcterms:created xsi:type="dcterms:W3CDTF">2010-05-26T13:05:19Z</dcterms:created>
  <dcterms:modified xsi:type="dcterms:W3CDTF">2017-06-05T13:27:57Z</dcterms:modified>
</cp:coreProperties>
</file>