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7C8A-C561-49E6-A2F8-BD3848170382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016C-64CB-4725-A894-4DEF5073C7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u.s.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Image result for u.s.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371600"/>
            <a:ext cx="1421946" cy="1143000"/>
          </a:xfrm>
          <a:prstGeom prst="rect">
            <a:avLst/>
          </a:prstGeom>
          <a:noFill/>
        </p:spPr>
      </p:pic>
      <p:pic>
        <p:nvPicPr>
          <p:cNvPr id="50182" name="Picture 6" descr="Image result for u.s. his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514600" cy="25146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2209800" y="2286000"/>
            <a:ext cx="35814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Trimester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2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Part 1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7890" name="Picture 2" descr="Image result for u.s. his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98107"/>
            <a:ext cx="3886200" cy="2117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After the War of 1812, the Rush-</a:t>
            </a:r>
            <a:r>
              <a:rPr lang="en-US" sz="3600" dirty="0" err="1">
                <a:solidFill>
                  <a:prstClr val="black"/>
                </a:solidFill>
              </a:rPr>
              <a:t>Bagot</a:t>
            </a:r>
            <a:r>
              <a:rPr lang="en-US" sz="3600" dirty="0">
                <a:solidFill>
                  <a:prstClr val="black"/>
                </a:solidFill>
              </a:rPr>
              <a:t> Agreement between the United States and British Canada was signed to….?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limit naval power on the Great Lakes.</a:t>
            </a:r>
          </a:p>
        </p:txBody>
      </p:sp>
      <p:pic>
        <p:nvPicPr>
          <p:cNvPr id="17414" name="Picture 6" descr="Image result for great lak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383186" cy="3124200"/>
          </a:xfrm>
          <a:prstGeom prst="rect">
            <a:avLst/>
          </a:prstGeom>
          <a:noFill/>
        </p:spPr>
      </p:pic>
      <p:pic>
        <p:nvPicPr>
          <p:cNvPr id="17418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355297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4876800"/>
            <a:ext cx="3124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What do you mean we </a:t>
            </a:r>
            <a:r>
              <a:rPr lang="en-US" sz="900" dirty="0">
                <a:solidFill>
                  <a:prstClr val="black"/>
                </a:solidFill>
              </a:rPr>
              <a:t>have </a:t>
            </a:r>
            <a:r>
              <a:rPr lang="en-US" sz="1100" b="1" dirty="0">
                <a:solidFill>
                  <a:prstClr val="black"/>
                </a:solidFill>
              </a:rPr>
              <a:t>too many </a:t>
            </a:r>
            <a:r>
              <a:rPr lang="en-US" sz="900" dirty="0">
                <a:solidFill>
                  <a:prstClr val="black"/>
                </a:solidFill>
              </a:rPr>
              <a:t>Battleships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The Convention of 1818 affected the boundaries of the United States by…?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establishing a border between the United States and Canada extending to the Rocky Mountains.</a:t>
            </a:r>
          </a:p>
        </p:txBody>
      </p:sp>
      <p:pic>
        <p:nvPicPr>
          <p:cNvPr id="11266" name="Picture 2" descr="Image result for convention of 1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257723" cy="3370639"/>
          </a:xfrm>
          <a:prstGeom prst="rect">
            <a:avLst/>
          </a:prstGeom>
          <a:noFill/>
        </p:spPr>
      </p:pic>
      <p:pic>
        <p:nvPicPr>
          <p:cNvPr id="4" name="Picture 2" descr="http://www.bellsnwhistles.com/6aroa/aar0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7099">
            <a:off x="2733627" y="2532685"/>
            <a:ext cx="2143125" cy="381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settlement did the United States and Spain reach in the Adams-</a:t>
            </a:r>
            <a:r>
              <a:rPr lang="en-US" sz="3200" dirty="0" err="1">
                <a:solidFill>
                  <a:prstClr val="black"/>
                </a:solidFill>
              </a:rPr>
              <a:t>Onís</a:t>
            </a:r>
            <a:r>
              <a:rPr lang="en-US" sz="3200" dirty="0">
                <a:solidFill>
                  <a:prstClr val="black"/>
                </a:solidFill>
              </a:rPr>
              <a:t> Treaty?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The United States would receive control of East Florida from Spain in return for U.S. claims to what is now Texas.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preventing the United States from interfering with any future conflicts or wars between European nations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Monroe Doctrine affected U.S. relations with Europe by…?</a:t>
            </a:r>
          </a:p>
        </p:txBody>
      </p:sp>
      <p:pic>
        <p:nvPicPr>
          <p:cNvPr id="12290" name="Picture 2" descr="Image result for no conflic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92936"/>
            <a:ext cx="5562600" cy="3560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2057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905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U.S.A.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600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Monroe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Doc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The majority of German immigrants who came to the United States in the late 1840s came because the United States had….?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economic opportunity and freedom from government control.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057400" cy="1371601"/>
          </a:xfrm>
          <a:prstGeom prst="rect">
            <a:avLst/>
          </a:prstGeom>
          <a:noFill/>
        </p:spPr>
      </p:pic>
      <p:pic>
        <p:nvPicPr>
          <p:cNvPr id="11268" name="Picture 4" descr="Image result for economic opportun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842" y="990601"/>
            <a:ext cx="2018008" cy="1905000"/>
          </a:xfrm>
          <a:prstGeom prst="rect">
            <a:avLst/>
          </a:prstGeom>
          <a:noFill/>
        </p:spPr>
      </p:pic>
      <p:pic>
        <p:nvPicPr>
          <p:cNvPr id="11270" name="Picture 6" descr="Image result for economic opportun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52475"/>
            <a:ext cx="2261724" cy="2086325"/>
          </a:xfrm>
          <a:prstGeom prst="rect">
            <a:avLst/>
          </a:prstGeom>
          <a:noFill/>
        </p:spPr>
      </p:pic>
      <p:pic>
        <p:nvPicPr>
          <p:cNvPr id="11272" name="Picture 8" descr="Image result for free of government contr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362200"/>
            <a:ext cx="5768912" cy="33233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The Monroe Doctrine affected the United States’ relationship with Latin America by….?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placing Latin American nations within the United States’ sphere of influence.</a:t>
            </a:r>
          </a:p>
        </p:txBody>
      </p:sp>
      <p:pic>
        <p:nvPicPr>
          <p:cNvPr id="7174" name="Picture 6" descr="Image result for U.S. 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400800" cy="4800600"/>
          </a:xfrm>
          <a:prstGeom prst="rect">
            <a:avLst/>
          </a:prstGeom>
          <a:noFill/>
        </p:spPr>
      </p:pic>
      <p:pic>
        <p:nvPicPr>
          <p:cNvPr id="7182" name="Picture 14" descr="Image result for latin america map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048000"/>
            <a:ext cx="2059954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What was the Supreme Court’s decision in the 1824 case of </a:t>
            </a:r>
            <a:r>
              <a:rPr lang="en-US" sz="4000" i="1" dirty="0">
                <a:solidFill>
                  <a:prstClr val="black"/>
                </a:solidFill>
              </a:rPr>
              <a:t>Gibbons</a:t>
            </a:r>
            <a:r>
              <a:rPr lang="en-US" sz="4000" dirty="0">
                <a:solidFill>
                  <a:prstClr val="black"/>
                </a:solidFill>
              </a:rPr>
              <a:t> v. </a:t>
            </a:r>
            <a:r>
              <a:rPr lang="en-US" sz="4000" i="1" dirty="0">
                <a:solidFill>
                  <a:prstClr val="black"/>
                </a:solidFill>
              </a:rPr>
              <a:t>Ogden</a:t>
            </a:r>
            <a:r>
              <a:rPr lang="en-US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States cannot interfere with the power of Congress to regulate interstate commerce.</a:t>
            </a:r>
          </a:p>
        </p:txBody>
      </p:sp>
      <p:pic>
        <p:nvPicPr>
          <p:cNvPr id="22530" name="Picture 2" descr="Image result for interf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2078182" cy="1524000"/>
          </a:xfrm>
          <a:prstGeom prst="rect">
            <a:avLst/>
          </a:prstGeom>
          <a:noFill/>
        </p:spPr>
      </p:pic>
      <p:pic>
        <p:nvPicPr>
          <p:cNvPr id="22532" name="Picture 4" descr="Image result for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2612570" cy="1828800"/>
          </a:xfrm>
          <a:prstGeom prst="rect">
            <a:avLst/>
          </a:prstGeom>
          <a:noFill/>
        </p:spPr>
      </p:pic>
      <p:pic>
        <p:nvPicPr>
          <p:cNvPr id="22534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371600"/>
            <a:ext cx="2054737" cy="1542738"/>
          </a:xfrm>
          <a:prstGeom prst="rect">
            <a:avLst/>
          </a:prstGeom>
          <a:noFill/>
        </p:spPr>
      </p:pic>
      <p:sp>
        <p:nvSpPr>
          <p:cNvPr id="22536" name="AutoShape 8" descr="Image result for cong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538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3622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0" t="-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It established the Supreme Court’s power to check the other branches of </a:t>
            </a:r>
            <a:r>
              <a:rPr lang="en-US" sz="5400" dirty="0" err="1" smtClean="0">
                <a:solidFill>
                  <a:schemeClr val="tx1"/>
                </a:solidFill>
              </a:rPr>
              <a:t>gov’t</a:t>
            </a:r>
            <a:r>
              <a:rPr lang="en-US" sz="5400" dirty="0" smtClean="0">
                <a:solidFill>
                  <a:schemeClr val="tx1"/>
                </a:solidFill>
              </a:rPr>
              <a:t>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What is the significance of </a:t>
            </a:r>
            <a:r>
              <a:rPr lang="en-US" sz="3200" dirty="0" err="1">
                <a:solidFill>
                  <a:prstClr val="white"/>
                </a:solidFill>
              </a:rPr>
              <a:t>Marbury</a:t>
            </a:r>
            <a:r>
              <a:rPr lang="en-US" sz="3200" dirty="0">
                <a:solidFill>
                  <a:prstClr val="white"/>
                </a:solidFill>
              </a:rPr>
              <a:t> vs. Madison 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Mormons moved from New York to the West in the early 1830s in order to…?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seek out religious freedom.</a:t>
            </a:r>
          </a:p>
        </p:txBody>
      </p:sp>
      <p:sp>
        <p:nvSpPr>
          <p:cNvPr id="9220" name="AutoShape 4" descr="Image result for religious free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2" name="AutoShape 6" descr="Image result for religious free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228" name="Picture 12" descr="Image result for us map bl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1676400"/>
            <a:ext cx="5373077" cy="34290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flipV="1">
            <a:off x="6705600" y="1524000"/>
            <a:ext cx="6858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230" idx="3"/>
          </p:cNvCxnSpPr>
          <p:nvPr/>
        </p:nvCxnSpPr>
        <p:spPr>
          <a:xfrm flipV="1">
            <a:off x="1828800" y="2959216"/>
            <a:ext cx="1293915" cy="12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4" descr="http://www.bellsnwhistles.com/6nida/ahr0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6470" flipH="1">
            <a:off x="3110324" y="2672835"/>
            <a:ext cx="3601376" cy="150994"/>
          </a:xfrm>
          <a:prstGeom prst="rect">
            <a:avLst/>
          </a:prstGeom>
          <a:noFill/>
        </p:spPr>
      </p:pic>
      <p:pic>
        <p:nvPicPr>
          <p:cNvPr id="18" name="Picture 8" descr="Image result for religious free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2895600"/>
            <a:ext cx="1676400" cy="1099873"/>
          </a:xfrm>
          <a:prstGeom prst="rect">
            <a:avLst/>
          </a:prstGeom>
          <a:noFill/>
        </p:spPr>
      </p:pic>
      <p:pic>
        <p:nvPicPr>
          <p:cNvPr id="14" name="Picture 2" descr="Image result for religious free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816" y="1219200"/>
            <a:ext cx="1763183" cy="12954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9230" idx="1"/>
          </p:cNvCxnSpPr>
          <p:nvPr/>
        </p:nvCxnSpPr>
        <p:spPr>
          <a:xfrm flipV="1">
            <a:off x="6699309" y="2514600"/>
            <a:ext cx="692091" cy="22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9230" idx="3"/>
          </p:cNvCxnSpPr>
          <p:nvPr/>
        </p:nvCxnSpPr>
        <p:spPr>
          <a:xfrm flipV="1">
            <a:off x="1828800" y="2959216"/>
            <a:ext cx="1293915" cy="1003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The Louisiana Purchase was significant to the U.S. because it….?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0"/>
            <a:ext cx="89916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Nearly doubled the size of the country.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75438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The Lewis and Clark expedition was undertaken in order to explore the Louisiana Purchase, to learn about the plants and animals of the west, and to ……?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76200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Attempt to find a river route to the Pacific Ocean.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encrypted-tbn1.gstatic.com/images?q=tbn:ANd9GcRA53kk94eZHxN3qunSC6o-Pc_o032pGOE-afoxcfh04FyGe4pN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2657476"/>
          </a:xfrm>
          <a:prstGeom prst="rect">
            <a:avLst/>
          </a:prstGeom>
          <a:noFill/>
        </p:spPr>
      </p:pic>
      <p:pic>
        <p:nvPicPr>
          <p:cNvPr id="21508" name="Picture 4" descr="https://encrypted-tbn3.gstatic.com/images?q=tbn:ANd9GcRoLCvnLNnMaB-RyIa7Bo34Gsx6tx1DjAItsXjVAHuhu7qxBQ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1905000" cy="1696892"/>
          </a:xfrm>
          <a:prstGeom prst="rect">
            <a:avLst/>
          </a:prstGeom>
          <a:noFill/>
        </p:spPr>
      </p:pic>
      <p:pic>
        <p:nvPicPr>
          <p:cNvPr id="21510" name="Picture 6" descr="https://encrypted-tbn1.gstatic.com/images?q=tbn:ANd9GcRBABFDiQaqi7j6FhFoTjPX_Qh4ov1bWDVLd8A5Tan0Nh-xa499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514600"/>
            <a:ext cx="1732547" cy="1828800"/>
          </a:xfrm>
          <a:prstGeom prst="rect">
            <a:avLst/>
          </a:prstGeom>
          <a:noFill/>
        </p:spPr>
      </p:pic>
      <p:pic>
        <p:nvPicPr>
          <p:cNvPr id="21512" name="Picture 8" descr="https://encrypted-tbn0.gstatic.com/images?q=tbn:ANd9GcTMhLBsB8gcQ20qjG26Rkz7zm75iczEuAAbMGapL_YXqN-F2ycB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00400"/>
            <a:ext cx="2600325" cy="1752600"/>
          </a:xfrm>
          <a:prstGeom prst="rect">
            <a:avLst/>
          </a:prstGeom>
          <a:noFill/>
        </p:spPr>
      </p:pic>
      <p:pic>
        <p:nvPicPr>
          <p:cNvPr id="21514" name="Picture 10" descr="https://encrypted-tbn1.gstatic.com/images?q=tbn:ANd9GcTNxj-crDUSGkzJRKTTLVPYrtRFIDfkftWLCbQjIRXWIYfqvNXgd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0"/>
            <a:ext cx="2061147" cy="1371600"/>
          </a:xfrm>
          <a:prstGeom prst="rect">
            <a:avLst/>
          </a:prstGeom>
          <a:noFill/>
        </p:spPr>
      </p:pic>
      <p:pic>
        <p:nvPicPr>
          <p:cNvPr id="21516" name="Picture 12" descr="https://encrypted-tbn1.gstatic.com/images?q=tbn:ANd9GcRANNxb0jpMntDOYGqoIWZP1frITkmkf5-W_NeDwBrjWCg-6b-DC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43200"/>
            <a:ext cx="1181100" cy="904876"/>
          </a:xfrm>
          <a:prstGeom prst="rect">
            <a:avLst/>
          </a:prstGeom>
          <a:noFill/>
        </p:spPr>
      </p:pic>
      <p:pic>
        <p:nvPicPr>
          <p:cNvPr id="21518" name="Picture 14" descr="https://encrypted-tbn3.gstatic.com/images?q=tbn:ANd9GcTb1tG5ntUcHYsPb-8y9gFAwoO78Xlv05u2fkv3GNVUq2Zuh5V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638800"/>
            <a:ext cx="2057400" cy="1219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3600" dirty="0">
                <a:solidFill>
                  <a:prstClr val="black"/>
                </a:solidFill>
              </a:rPr>
              <a:t>People stopped discussing slavery openly.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effect did Nat Turner</a:t>
            </a:r>
            <a:r>
              <a:rPr lang="en-US" sz="3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Rebellion of 1831 have on southern society?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3124200"/>
            <a:ext cx="2352675" cy="1943101"/>
          </a:xfrm>
          <a:prstGeom prst="rect">
            <a:avLst/>
          </a:prstGeom>
          <a:noFill/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14600"/>
            <a:ext cx="215074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Image result for 2 cartoon farmers talki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05000"/>
            <a:ext cx="3467100" cy="3219451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200400" y="1981200"/>
            <a:ext cx="1143000" cy="762000"/>
          </a:xfrm>
          <a:prstGeom prst="wedgeRoundRectCallout">
            <a:avLst>
              <a:gd name="adj1" fmla="val 44881"/>
              <a:gd name="adj2" fmla="val 725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And I’ll tell you another thing about those good </a:t>
            </a:r>
            <a:r>
              <a:rPr lang="en-US" sz="1000" dirty="0" err="1">
                <a:solidFill>
                  <a:prstClr val="black"/>
                </a:solidFill>
              </a:rPr>
              <a:t>fer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noth’n</a:t>
            </a:r>
            <a:r>
              <a:rPr lang="en-US" sz="1000" dirty="0">
                <a:solidFill>
                  <a:prstClr val="black"/>
                </a:solidFill>
              </a:rPr>
              <a:t>….!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33600" y="1219200"/>
            <a:ext cx="1143000" cy="762000"/>
          </a:xfrm>
          <a:prstGeom prst="wedgeRoundRectCallout">
            <a:avLst>
              <a:gd name="adj1" fmla="val -44642"/>
              <a:gd name="adj2" fmla="val 8392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Shhh</a:t>
            </a:r>
            <a:r>
              <a:rPr lang="en-US" sz="1000" dirty="0">
                <a:solidFill>
                  <a:prstClr val="black"/>
                </a:solidFill>
              </a:rPr>
              <a:t>!!....They’re coming ……Umm, Hi,  how are you slaves today?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the Treaty of Ghent accomplish?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0678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It ended the War of 1812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Members of the common-school movement believed that all children should…?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learn in the same place regardless of their backgrounds.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8194" name="Picture 2" descr="Image result for common school movement 1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96000" cy="456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3505200" y="1447800"/>
            <a:ext cx="1981200" cy="838200"/>
          </a:xfrm>
          <a:prstGeom prst="wedgeRoundRectCallout">
            <a:avLst>
              <a:gd name="adj1" fmla="val -37866"/>
              <a:gd name="adj2" fmla="val 111851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white"/>
                </a:solidFill>
              </a:rPr>
              <a:t>Er</a:t>
            </a:r>
            <a:r>
              <a:rPr lang="en-US" sz="1000" dirty="0">
                <a:solidFill>
                  <a:prstClr val="white"/>
                </a:solidFill>
              </a:rPr>
              <a:t>…Yes!...it’s True !...I do eat off of the floor….Next question…..?.....Ah , ..the little boy with the delicious booger in his nose. </a:t>
            </a:r>
            <a:endParaRPr lang="en-US" sz="1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What did the War of 1812 do for the U.S.?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strengthened patriotism among Americans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455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Slide 2</vt:lpstr>
      <vt:lpstr>Slide 3</vt:lpstr>
      <vt:lpstr>The Louisiana Purchase was significant to the U.S. because it….?</vt:lpstr>
      <vt:lpstr>The Lewis and Clark expedition was undertaken in order to explore the Louisiana Purchase, to learn about the plants and animals of the west, and to ……?</vt:lpstr>
      <vt:lpstr>Slide 6</vt:lpstr>
      <vt:lpstr>What did the Treaty of Ghent accomplish?</vt:lpstr>
      <vt:lpstr>Slide 8</vt:lpstr>
      <vt:lpstr>What did the War of 1812 do for the U.S.?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2</cp:revision>
  <dcterms:created xsi:type="dcterms:W3CDTF">2017-03-02T14:16:58Z</dcterms:created>
  <dcterms:modified xsi:type="dcterms:W3CDTF">2017-03-02T14:19:27Z</dcterms:modified>
</cp:coreProperties>
</file>