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94D0-CAAB-4F5D-A781-FEA1A008DEE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3162-F404-41E4-A8CB-20216BA35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94D0-CAAB-4F5D-A781-FEA1A008DEE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3162-F404-41E4-A8CB-20216BA35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94D0-CAAB-4F5D-A781-FEA1A008DEE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3162-F404-41E4-A8CB-20216BA35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94D0-CAAB-4F5D-A781-FEA1A008DEE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3162-F404-41E4-A8CB-20216BA35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94D0-CAAB-4F5D-A781-FEA1A008DEE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3162-F404-41E4-A8CB-20216BA35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94D0-CAAB-4F5D-A781-FEA1A008DEE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3162-F404-41E4-A8CB-20216BA35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94D0-CAAB-4F5D-A781-FEA1A008DEE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3162-F404-41E4-A8CB-20216BA35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94D0-CAAB-4F5D-A781-FEA1A008DEE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3162-F404-41E4-A8CB-20216BA35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94D0-CAAB-4F5D-A781-FEA1A008DEE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3162-F404-41E4-A8CB-20216BA35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94D0-CAAB-4F5D-A781-FEA1A008DEE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3162-F404-41E4-A8CB-20216BA35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94D0-CAAB-4F5D-A781-FEA1A008DEE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3162-F404-41E4-A8CB-20216BA35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D94D0-CAAB-4F5D-A781-FEA1A008DEE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73162-F404-41E4-A8CB-20216BA35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age result for u.s. his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5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Image result for u.s. hist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371600"/>
            <a:ext cx="1421946" cy="1143000"/>
          </a:xfrm>
          <a:prstGeom prst="rect">
            <a:avLst/>
          </a:prstGeom>
          <a:noFill/>
        </p:spPr>
      </p:pic>
      <p:pic>
        <p:nvPicPr>
          <p:cNvPr id="50182" name="Picture 6" descr="Image result for u.s. histo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14800"/>
            <a:ext cx="2514600" cy="2514600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2209800" y="2286000"/>
            <a:ext cx="35814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Trimester 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2</a:t>
            </a:r>
          </a:p>
          <a:p>
            <a:pPr algn="ctr"/>
            <a:r>
              <a:rPr lang="en-US" sz="2400" smtClean="0">
                <a:solidFill>
                  <a:prstClr val="white"/>
                </a:solidFill>
              </a:rPr>
              <a:t>Part 2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37890" name="Picture 2" descr="Image result for u.s. histo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598107"/>
            <a:ext cx="3886200" cy="21170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chemeClr val="bg1">
                <a:lumMod val="95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51025"/>
          </a:xfrm>
        </p:spPr>
        <p:txBody>
          <a:bodyPr>
            <a:noAutofit/>
          </a:bodyPr>
          <a:lstStyle/>
          <a:p>
            <a:r>
              <a:rPr lang="en-US" dirty="0" smtClean="0"/>
              <a:t>The Nullification Crisis was a dispute over the power of the states to…?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19800"/>
            <a:ext cx="91440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reject unconstitutional federal laws.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072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752600"/>
            <a:ext cx="3962400" cy="3962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0" y="30480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Constitutional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51054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Unconstitutional</a:t>
            </a:r>
          </a:p>
        </p:txBody>
      </p:sp>
      <p:pic>
        <p:nvPicPr>
          <p:cNvPr id="30724" name="Picture 4" descr="http://www.bellsnwhistles.com/6aroa/aar0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067300"/>
            <a:ext cx="152400" cy="76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74825"/>
          </a:xfrm>
        </p:spPr>
        <p:txBody>
          <a:bodyPr>
            <a:noAutofit/>
          </a:bodyPr>
          <a:lstStyle/>
          <a:p>
            <a:r>
              <a:rPr lang="en-US" dirty="0" smtClean="0"/>
              <a:t>In what case did the Supreme Court rule that the national bank was constitutional??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38800"/>
            <a:ext cx="9144000" cy="12192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McCulloch </a:t>
            </a:r>
            <a:r>
              <a:rPr lang="en-US" sz="7200" dirty="0" err="1" smtClean="0">
                <a:solidFill>
                  <a:schemeClr val="tx1"/>
                </a:solidFill>
              </a:rPr>
              <a:t>vs</a:t>
            </a:r>
            <a:r>
              <a:rPr lang="en-US" sz="7200" dirty="0" smtClean="0">
                <a:solidFill>
                  <a:schemeClr val="tx1"/>
                </a:solidFill>
              </a:rPr>
              <a:t> Maryland</a:t>
            </a: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encrypted-tbn3.gstatic.com/images?q=tbn:ANd9GcSLj7em6i5LnUQmIAZhlQGkH19R5lwL20qFFo5gfo3x5Myo9Fmw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295400"/>
            <a:ext cx="1219200" cy="1181769"/>
          </a:xfrm>
          <a:prstGeom prst="rect">
            <a:avLst/>
          </a:prstGeom>
          <a:noFill/>
        </p:spPr>
      </p:pic>
      <p:pic>
        <p:nvPicPr>
          <p:cNvPr id="5124" name="Picture 4" descr="https://encrypted-tbn1.gstatic.com/images?q=tbn:ANd9GcSR9Mk9YpzQjYhfMybJMNYOEHq6NL8cMOt4--eMmoZDZYBr1pjfF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124200"/>
            <a:ext cx="3343275" cy="2057400"/>
          </a:xfrm>
          <a:prstGeom prst="rect">
            <a:avLst/>
          </a:prstGeom>
          <a:noFill/>
        </p:spPr>
      </p:pic>
      <p:pic>
        <p:nvPicPr>
          <p:cNvPr id="5126" name="Picture 6" descr="https://encrypted-tbn2.gstatic.com/images?q=tbn:ANd9GcRbcJxqWjsjSY4O7cWlPq7WqN25zUwGYaPGzl0NZcs-4fULuTxv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00400"/>
            <a:ext cx="2466975" cy="1847851"/>
          </a:xfrm>
          <a:prstGeom prst="rect">
            <a:avLst/>
          </a:prstGeom>
          <a:noFill/>
        </p:spPr>
      </p:pic>
      <p:pic>
        <p:nvPicPr>
          <p:cNvPr id="7" name="Picture 2" descr="https://encrypted-tbn3.gstatic.com/images?q=tbn:ANd9GcSLj7em6i5LnUQmIAZhlQGkH19R5lwL20qFFo5gfo3x5Myo9Fmw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143000"/>
            <a:ext cx="1219200" cy="11817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05200" y="39624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Vs.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5128" name="Picture 8" descr="https://encrypted-tbn1.gstatic.com/images?q=tbn:ANd9GcTQXHhpMQZT78faoAnZkLi_Fgpqc1GYoIPFkvcX8uLNG-VRYz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3657600"/>
            <a:ext cx="1447800" cy="838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8000" r="1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The Bureau of Indian Affairs was a…?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federal agency created to manage  the removal of Native Americans to the West.</a:t>
            </a:r>
          </a:p>
        </p:txBody>
      </p:sp>
      <p:pic>
        <p:nvPicPr>
          <p:cNvPr id="25602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124200"/>
            <a:ext cx="1638191" cy="1191102"/>
          </a:xfrm>
          <a:prstGeom prst="rect">
            <a:avLst/>
          </a:prstGeom>
          <a:noFill/>
        </p:spPr>
      </p:pic>
      <p:pic>
        <p:nvPicPr>
          <p:cNvPr id="25604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572000"/>
            <a:ext cx="1318538" cy="99060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5410200" y="3200400"/>
            <a:ext cx="1905000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00800" y="4800600"/>
            <a:ext cx="1219200" cy="228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8" name="Picture 8" descr="http://www.bellsnwhistles.com/6nida/ahr07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4659">
            <a:off x="2615112" y="3706783"/>
            <a:ext cx="3932762" cy="276225"/>
          </a:xfrm>
          <a:prstGeom prst="rect">
            <a:avLst/>
          </a:prstGeom>
          <a:noFill/>
        </p:spPr>
      </p:pic>
      <p:pic>
        <p:nvPicPr>
          <p:cNvPr id="13" name="Picture 8" descr="http://www.bellsnwhistles.com/6nida/ahr07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2396">
            <a:off x="2750360" y="2773964"/>
            <a:ext cx="2529970" cy="276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chemeClr val="bg2">
                <a:lumMod val="75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99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What was a consequence of the </a:t>
            </a:r>
            <a:r>
              <a:rPr lang="en-US" sz="3200" i="1" dirty="0" smtClean="0"/>
              <a:t>Worcester</a:t>
            </a:r>
            <a:r>
              <a:rPr lang="en-US" sz="3200" dirty="0" smtClean="0"/>
              <a:t> v. </a:t>
            </a:r>
            <a:r>
              <a:rPr lang="en-US" sz="3200" i="1" dirty="0" smtClean="0"/>
              <a:t>Georgia</a:t>
            </a:r>
            <a:r>
              <a:rPr lang="en-US" sz="3200" dirty="0" smtClean="0"/>
              <a:t> decision regarding the </a:t>
            </a:r>
            <a:r>
              <a:rPr lang="en-US" sz="3200" i="1" dirty="0" smtClean="0"/>
              <a:t>Cherokee Nation</a:t>
            </a:r>
            <a:r>
              <a:rPr lang="en-US" sz="3200" dirty="0" smtClean="0"/>
              <a:t> ?</a:t>
            </a:r>
            <a:endParaRPr lang="en-US" sz="3200" dirty="0"/>
          </a:p>
        </p:txBody>
      </p:sp>
      <p:pic>
        <p:nvPicPr>
          <p:cNvPr id="15362" name="Picture 2" descr="https://encrypted-tbn3.gstatic.com/images?q=tbn:ANd9GcTVHMLvqItrDKC9-5pmf51aC0wUC_Yb7_VRMQmSpCZDdXLc7yZ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2895600" cy="187850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3962400"/>
            <a:ext cx="579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Georgia ignored the ruling and President Jackson took no action to enforce it.</a:t>
            </a:r>
          </a:p>
        </p:txBody>
      </p:sp>
      <p:pic>
        <p:nvPicPr>
          <p:cNvPr id="22530" name="Picture 2" descr="Image result for ignore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752600"/>
            <a:ext cx="2857500" cy="1476375"/>
          </a:xfrm>
          <a:prstGeom prst="rect">
            <a:avLst/>
          </a:prstGeom>
          <a:noFill/>
        </p:spPr>
      </p:pic>
      <p:sp>
        <p:nvSpPr>
          <p:cNvPr id="22532" name="AutoShape 4" descr="Image result for no a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2534" name="Picture 6" descr="Image result for no a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5473540"/>
            <a:ext cx="2895600" cy="1384459"/>
          </a:xfrm>
          <a:prstGeom prst="rect">
            <a:avLst/>
          </a:prstGeom>
          <a:noFill/>
        </p:spPr>
      </p:pic>
      <p:pic>
        <p:nvPicPr>
          <p:cNvPr id="22536" name="Picture 8" descr="Image result for andrew jacks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581400"/>
            <a:ext cx="2895600" cy="1905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010400" y="33528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Arial Black" pitchFamily="34" charset="0"/>
              </a:rPr>
              <a:t>Andrew Jackson</a:t>
            </a:r>
          </a:p>
        </p:txBody>
      </p:sp>
      <p:pic>
        <p:nvPicPr>
          <p:cNvPr id="22538" name="Picture 10" descr="Image result for rul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057400"/>
            <a:ext cx="2198925" cy="12586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36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05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What Supreme Court case established that only the federal government had authority over American Indians.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828800"/>
            <a:ext cx="6400800" cy="762000"/>
          </a:xfrm>
        </p:spPr>
        <p:txBody>
          <a:bodyPr>
            <a:normAutofit fontScale="70000" lnSpcReduction="20000"/>
          </a:bodyPr>
          <a:lstStyle/>
          <a:p>
            <a:r>
              <a:rPr lang="en-US" sz="7200" i="1" dirty="0" smtClean="0">
                <a:solidFill>
                  <a:schemeClr val="tx1"/>
                </a:solidFill>
              </a:rPr>
              <a:t>Worcester v. Georgia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The decisions in the cases of </a:t>
            </a:r>
            <a:r>
              <a:rPr lang="en-US" sz="3600" i="1" dirty="0">
                <a:solidFill>
                  <a:prstClr val="black"/>
                </a:solidFill>
              </a:rPr>
              <a:t>McCulloch</a:t>
            </a:r>
            <a:r>
              <a:rPr lang="en-US" sz="3600" dirty="0">
                <a:solidFill>
                  <a:prstClr val="black"/>
                </a:solidFill>
              </a:rPr>
              <a:t> v. </a:t>
            </a:r>
            <a:r>
              <a:rPr lang="en-US" sz="3600" i="1" dirty="0">
                <a:solidFill>
                  <a:prstClr val="black"/>
                </a:solidFill>
              </a:rPr>
              <a:t>Maryland</a:t>
            </a:r>
            <a:r>
              <a:rPr lang="en-US" sz="3600" dirty="0">
                <a:solidFill>
                  <a:prstClr val="black"/>
                </a:solidFill>
              </a:rPr>
              <a:t> and </a:t>
            </a:r>
            <a:r>
              <a:rPr lang="en-US" sz="3600" i="1" dirty="0">
                <a:solidFill>
                  <a:prstClr val="black"/>
                </a:solidFill>
              </a:rPr>
              <a:t>Gibbons</a:t>
            </a:r>
            <a:r>
              <a:rPr lang="en-US" sz="3600" dirty="0">
                <a:solidFill>
                  <a:prstClr val="black"/>
                </a:solidFill>
              </a:rPr>
              <a:t> v. </a:t>
            </a:r>
            <a:r>
              <a:rPr lang="en-US" sz="3600" i="1" dirty="0">
                <a:solidFill>
                  <a:prstClr val="black"/>
                </a:solidFill>
              </a:rPr>
              <a:t>Ogden</a:t>
            </a:r>
            <a:r>
              <a:rPr lang="en-US" sz="3600" dirty="0">
                <a:solidFill>
                  <a:prstClr val="black"/>
                </a:solidFill>
              </a:rPr>
              <a:t> strengthened the feeling of national unity in the United States by…..?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</a:rPr>
              <a:t>reinforcing the power of the federal government.</a:t>
            </a:r>
          </a:p>
        </p:txBody>
      </p:sp>
      <p:pic>
        <p:nvPicPr>
          <p:cNvPr id="16386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6306" y="2286000"/>
            <a:ext cx="3646170" cy="2057400"/>
          </a:xfrm>
          <a:prstGeom prst="rect">
            <a:avLst/>
          </a:prstGeom>
          <a:noFill/>
        </p:spPr>
      </p:pic>
      <p:pic>
        <p:nvPicPr>
          <p:cNvPr id="16388" name="Picture 4" descr="Image result for bugs bunny drooping bic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19933"/>
            <a:ext cx="2514600" cy="25877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4343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Fed.  </a:t>
            </a:r>
            <a:r>
              <a:rPr lang="en-US" sz="1600" b="1" dirty="0" err="1">
                <a:solidFill>
                  <a:prstClr val="black"/>
                </a:solidFill>
              </a:rPr>
              <a:t>Gov’t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Before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800" dirty="0">
                <a:solidFill>
                  <a:prstClr val="black"/>
                </a:solidFill>
              </a:rPr>
              <a:t>McCulloch v. Maryland and Gibbons V. Ogden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4343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Fed. </a:t>
            </a:r>
            <a:r>
              <a:rPr lang="en-US" sz="1600" b="1" dirty="0" err="1">
                <a:solidFill>
                  <a:prstClr val="black"/>
                </a:solidFill>
              </a:rPr>
              <a:t>Gov’t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After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800" dirty="0">
                <a:solidFill>
                  <a:prstClr val="black"/>
                </a:solidFill>
              </a:rPr>
              <a:t>McCulloch v. Maryland and Gibbons V. Ogden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2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0"/>
            <a:ext cx="6324600" cy="762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What is judicial review?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The power of the judiciary to declare an act of Congress unconstitutional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Which of the following was a consequence of the Missouri Compromise?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An equal balance between free and slave states was maintained.</a:t>
            </a:r>
          </a:p>
        </p:txBody>
      </p:sp>
      <p:pic>
        <p:nvPicPr>
          <p:cNvPr id="13314" name="Picture 2" descr="Image result for balance scale of free and slave st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2286000"/>
            <a:ext cx="6387353" cy="2895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2133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Engravers MT" pitchFamily="18" charset="0"/>
              </a:rPr>
              <a:t>Free </a:t>
            </a:r>
          </a:p>
          <a:p>
            <a:pPr algn="ctr"/>
            <a:r>
              <a:rPr lang="en-US" dirty="0">
                <a:solidFill>
                  <a:srgbClr val="00B050"/>
                </a:solidFill>
                <a:latin typeface="Engravers MT" pitchFamily="18" charset="0"/>
              </a:rPr>
              <a:t>States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2133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Engravers MT" pitchFamily="18" charset="0"/>
              </a:rPr>
              <a:t>Slave States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During the 1820s, sectionalism grew in the United States. Sectionalism is when….?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politicians disagree over the interests of different regions.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257800" cy="45292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What caused the severe economic depression of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President Harrison’s excessive investments in the military</a:t>
            </a:r>
          </a:p>
        </p:txBody>
      </p:sp>
      <p:pic>
        <p:nvPicPr>
          <p:cNvPr id="1026" name="Picture 2" descr="Image result for panic of 18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85850"/>
            <a:ext cx="7391400" cy="4629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1905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In which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How did the Missouri Compromise contribute to the eventual abolition of slavery?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It prohibited slavery in states and territories north of Missouri’s southern border.</a:t>
            </a:r>
          </a:p>
        </p:txBody>
      </p:sp>
      <p:pic>
        <p:nvPicPr>
          <p:cNvPr id="9218" name="Picture 2" descr="Image result for missouri comprom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6827520" cy="2667000"/>
          </a:xfrm>
          <a:prstGeom prst="rect">
            <a:avLst/>
          </a:prstGeom>
          <a:noFill/>
        </p:spPr>
      </p:pic>
      <p:pic>
        <p:nvPicPr>
          <p:cNvPr id="9230" name="Picture 14" descr="Image result for no slavery sym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2098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t="15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prstClr val="black"/>
                </a:solidFill>
              </a:rPr>
              <a:t>The women’s movement for equal rights was an offshoot of the….?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71600" y="6096000"/>
            <a:ext cx="7772400" cy="7620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4400" dirty="0">
                <a:solidFill>
                  <a:prstClr val="black"/>
                </a:solidFill>
              </a:rPr>
              <a:t>abolitionist movement.</a:t>
            </a:r>
          </a:p>
        </p:txBody>
      </p:sp>
      <p:sp>
        <p:nvSpPr>
          <p:cNvPr id="12294" name="AutoShape 6" descr="Image result for shotgun out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296" name="AutoShape 8" descr="Image result for shotgun out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298" name="AutoShape 10" descr="Image result for shotgun out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308" name="Picture 20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0800"/>
            <a:ext cx="2607428" cy="2051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10" name="Picture 22" descr="Image result for 1850s women's equal rights movem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648200"/>
            <a:ext cx="2131268" cy="1451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12" name="Picture 24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971800"/>
            <a:ext cx="2625202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14" name="Picture 26" descr="Related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4572000"/>
            <a:ext cx="3084344" cy="184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Related imag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581400" y="1828800"/>
            <a:ext cx="4572000" cy="96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18" descr="Image result for women's equal right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4800" y="1905000"/>
            <a:ext cx="609600" cy="855110"/>
          </a:xfrm>
          <a:prstGeom prst="rect">
            <a:avLst/>
          </a:prstGeom>
          <a:noFill/>
        </p:spPr>
      </p:pic>
      <p:pic>
        <p:nvPicPr>
          <p:cNvPr id="7" name="Picture 8" descr="Related imag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00" y="1219200"/>
            <a:ext cx="2057400" cy="2057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52600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Nominating Conventions contributed to the expansion of democracy in the United States in the 1820s by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38800"/>
            <a:ext cx="9144000" cy="1219200"/>
          </a:xfrm>
        </p:spPr>
        <p:txBody>
          <a:bodyPr>
            <a:normAutofit fontScale="62500" lnSpcReduction="20000"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allowing people to become more active in politics..</a:t>
            </a: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22532" name="Picture 4" descr="http://msnbcmedia.msn.com/j/msnbc/Components/Photo/_new/080904-rnc-white-hmed-230a.h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3990975" cy="2600325"/>
          </a:xfrm>
          <a:prstGeom prst="rect">
            <a:avLst/>
          </a:prstGeom>
          <a:noFill/>
        </p:spPr>
      </p:pic>
      <p:pic>
        <p:nvPicPr>
          <p:cNvPr id="88066" name="Picture 2" descr="Image result for trump and pence 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4036867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s ch 10 study guide 2012-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330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ss ch 10 study guide 2012-13</vt:lpstr>
      <vt:lpstr>Slide 1</vt:lpstr>
      <vt:lpstr>Slide 2</vt:lpstr>
      <vt:lpstr>What is judicial review?</vt:lpstr>
      <vt:lpstr>Slide 4</vt:lpstr>
      <vt:lpstr>Slide 5</vt:lpstr>
      <vt:lpstr>Slide 6</vt:lpstr>
      <vt:lpstr>Slide 7</vt:lpstr>
      <vt:lpstr>Slide 8</vt:lpstr>
      <vt:lpstr>Nominating Conventions contributed to the expansion of democracy in the United States in the 1820s by</vt:lpstr>
      <vt:lpstr>The Nullification Crisis was a dispute over the power of the states to…?</vt:lpstr>
      <vt:lpstr>In what case did the Supreme Court rule that the national bank was constitutional??</vt:lpstr>
      <vt:lpstr>Slide 12</vt:lpstr>
      <vt:lpstr>What was a consequence of the Worcester v. Georgia decision regarding the Cherokee Nation ?</vt:lpstr>
      <vt:lpstr>What Supreme Court case established that only the federal government had authority over American Indians.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bwilson</dc:creator>
  <cp:lastModifiedBy>bwilson</cp:lastModifiedBy>
  <cp:revision>3</cp:revision>
  <dcterms:created xsi:type="dcterms:W3CDTF">2017-03-02T14:22:48Z</dcterms:created>
  <dcterms:modified xsi:type="dcterms:W3CDTF">2017-03-02T14:28:28Z</dcterms:modified>
</cp:coreProperties>
</file>